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4" r:id="rId4"/>
    <p:sldId id="280" r:id="rId5"/>
    <p:sldId id="265" r:id="rId6"/>
    <p:sldId id="282" r:id="rId7"/>
    <p:sldId id="261" r:id="rId8"/>
    <p:sldId id="260" r:id="rId9"/>
    <p:sldId id="259" r:id="rId10"/>
    <p:sldId id="285" r:id="rId11"/>
    <p:sldId id="258" r:id="rId12"/>
    <p:sldId id="266" r:id="rId13"/>
    <p:sldId id="286" r:id="rId14"/>
    <p:sldId id="275" r:id="rId15"/>
    <p:sldId id="267" r:id="rId16"/>
    <p:sldId id="270" r:id="rId17"/>
    <p:sldId id="269" r:id="rId18"/>
    <p:sldId id="304" r:id="rId19"/>
    <p:sldId id="274" r:id="rId20"/>
    <p:sldId id="287" r:id="rId21"/>
    <p:sldId id="290" r:id="rId22"/>
    <p:sldId id="289" r:id="rId23"/>
    <p:sldId id="288" r:id="rId24"/>
    <p:sldId id="291" r:id="rId25"/>
    <p:sldId id="293" r:id="rId26"/>
    <p:sldId id="292" r:id="rId27"/>
    <p:sldId id="297" r:id="rId28"/>
    <p:sldId id="298" r:id="rId29"/>
    <p:sldId id="299" r:id="rId30"/>
    <p:sldId id="300" r:id="rId31"/>
    <p:sldId id="302" r:id="rId32"/>
    <p:sldId id="303" r:id="rId33"/>
    <p:sldId id="294" r:id="rId34"/>
    <p:sldId id="295" r:id="rId3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A162D04-36FF-4794-BBD0-9C70706EA601}" type="datetimeFigureOut">
              <a:rPr lang="tr-TR" smtClean="0"/>
              <a:t>23.04.2018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B6C4B-B363-49AD-A7CE-C915973E0CE5}" type="slidenum">
              <a:rPr lang="tr-TR" smtClean="0"/>
              <a:t>‹#›</a:t>
            </a:fld>
            <a:endParaRPr lang="tr-TR"/>
          </a:p>
        </p:txBody>
      </p:sp>
    </p:spTree>
  </p:cSld>
  <p:clrMapOvr>
    <a:masterClrMapping/>
  </p:clrMapOvr>
  <p:transition spd="slow">
    <p:pull/>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A162D04-36FF-4794-BBD0-9C70706EA601}" type="datetimeFigureOut">
              <a:rPr lang="tr-TR" smtClean="0"/>
              <a:t>23.04.2018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B6C4B-B363-49AD-A7CE-C915973E0CE5}" type="slidenum">
              <a:rPr lang="tr-TR" smtClean="0"/>
              <a:t>‹#›</a:t>
            </a:fld>
            <a:endParaRPr lang="tr-TR"/>
          </a:p>
        </p:txBody>
      </p:sp>
    </p:spTree>
  </p:cSld>
  <p:clrMapOvr>
    <a:masterClrMapping/>
  </p:clrMapOvr>
  <p:transition spd="slow">
    <p:pull/>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A162D04-36FF-4794-BBD0-9C70706EA601}" type="datetimeFigureOut">
              <a:rPr lang="tr-TR" smtClean="0"/>
              <a:t>23.04.2018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B6C4B-B363-49AD-A7CE-C915973E0CE5}" type="slidenum">
              <a:rPr lang="tr-TR" smtClean="0"/>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0A162D04-36FF-4794-BBD0-9C70706EA601}" type="datetimeFigureOut">
              <a:rPr lang="tr-TR" smtClean="0"/>
              <a:t>23.04.2018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B6C4B-B363-49AD-A7CE-C915973E0CE5}" type="slidenum">
              <a:rPr lang="tr-TR" smtClean="0"/>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p:transition spd="slow">
    <p:pull/>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A162D04-36FF-4794-BBD0-9C70706EA601}" type="datetimeFigureOut">
              <a:rPr lang="tr-TR" smtClean="0"/>
              <a:t>23.04.2018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4FB6C4B-B363-49AD-A7CE-C915973E0CE5}" type="slidenum">
              <a:rPr lang="tr-TR" smtClean="0"/>
              <a:t>‹#›</a:t>
            </a:fld>
            <a:endParaRPr lang="tr-TR"/>
          </a:p>
        </p:txBody>
      </p:sp>
    </p:spTree>
  </p:cSld>
  <p:clrMapOvr>
    <a:masterClrMapping/>
  </p:clrMapOvr>
  <p:transition spd="slow">
    <p:pull/>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0A162D04-36FF-4794-BBD0-9C70706EA601}" type="datetimeFigureOut">
              <a:rPr lang="tr-TR" smtClean="0"/>
              <a:t>23.04.2018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4FB6C4B-B363-49AD-A7CE-C915973E0CE5}" type="slidenum">
              <a:rPr lang="tr-TR" smtClean="0"/>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ransition spd="slow">
    <p:pull/>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A162D04-36FF-4794-BBD0-9C70706EA601}" type="datetimeFigureOut">
              <a:rPr lang="tr-TR" smtClean="0"/>
              <a:t>23.04.2018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4FB6C4B-B363-49AD-A7CE-C915973E0CE5}" type="slidenum">
              <a:rPr lang="tr-TR" smtClean="0"/>
              <a:t>‹#›</a:t>
            </a:fld>
            <a:endParaRPr lang="tr-TR"/>
          </a:p>
        </p:txBody>
      </p:sp>
    </p:spTree>
  </p:cSld>
  <p:clrMapOvr>
    <a:masterClrMapping/>
  </p:clrMapOvr>
  <p:transition spd="slow">
    <p:pull/>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0A162D04-36FF-4794-BBD0-9C70706EA601}" type="datetimeFigureOut">
              <a:rPr lang="tr-TR" smtClean="0"/>
              <a:t>23.04.2018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4FB6C4B-B363-49AD-A7CE-C915973E0CE5}" type="slidenum">
              <a:rPr lang="tr-TR" smtClean="0"/>
              <a:t>‹#›</a:t>
            </a:fld>
            <a:endParaRPr lang="tr-TR"/>
          </a:p>
        </p:txBody>
      </p:sp>
    </p:spTree>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A162D04-36FF-4794-BBD0-9C70706EA601}" type="datetimeFigureOut">
              <a:rPr lang="tr-TR" smtClean="0"/>
              <a:t>23.04.2018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4FB6C4B-B363-49AD-A7CE-C915973E0CE5}" type="slidenum">
              <a:rPr lang="tr-TR" smtClean="0"/>
              <a:t>‹#›</a:t>
            </a:fld>
            <a:endParaRPr lang="tr-TR"/>
          </a:p>
        </p:txBody>
      </p:sp>
    </p:spTree>
  </p:cSld>
  <p:clrMapOvr>
    <a:masterClrMapping/>
  </p:clrMapOvr>
  <p:transition spd="slow">
    <p:pull/>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A162D04-36FF-4794-BBD0-9C70706EA601}" type="datetimeFigureOut">
              <a:rPr lang="tr-TR" smtClean="0"/>
              <a:t>23.04.2018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4FB6C4B-B363-49AD-A7CE-C915973E0CE5}" type="slidenum">
              <a:rPr lang="tr-TR" smtClean="0"/>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ransition spd="slow">
    <p:pull/>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A162D04-36FF-4794-BBD0-9C70706EA601}" type="datetimeFigureOut">
              <a:rPr lang="tr-TR" smtClean="0"/>
              <a:t>23.04.2018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4FB6C4B-B363-49AD-A7CE-C915973E0CE5}" type="slidenum">
              <a:rPr lang="tr-TR" smtClean="0"/>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p:transition spd="slow">
    <p:pull/>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A162D04-36FF-4794-BBD0-9C70706EA601}" type="datetimeFigureOut">
              <a:rPr lang="tr-TR" smtClean="0"/>
              <a:t>23.04.2018</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4FB6C4B-B363-49AD-A7CE-C915973E0CE5}" type="slidenum">
              <a:rPr lang="tr-TR" smtClean="0"/>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ll/>
  </p:transition>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1340768"/>
            <a:ext cx="7772400" cy="965969"/>
          </a:xfrm>
        </p:spPr>
        <p:txBody>
          <a:bodyPr/>
          <a:lstStyle/>
          <a:p>
            <a:r>
              <a:rPr lang="tr-TR" dirty="0" smtClean="0"/>
              <a:t>TEST ÇÖZME TEKNİKLERİ</a:t>
            </a:r>
            <a:endParaRPr lang="tr-TR" dirty="0"/>
          </a:p>
        </p:txBody>
      </p:sp>
    </p:spTree>
    <p:extLst>
      <p:ext uri="{BB962C8B-B14F-4D97-AF65-F5344CB8AC3E}">
        <p14:creationId xmlns:p14="http://schemas.microsoft.com/office/powerpoint/2010/main" val="2718950986"/>
      </p:ext>
    </p:extLst>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1703652"/>
            <a:ext cx="7408333" cy="3450696"/>
          </a:xfrm>
        </p:spPr>
        <p:txBody>
          <a:bodyPr/>
          <a:lstStyle/>
          <a:p>
            <a:r>
              <a:rPr lang="tr-TR" dirty="0"/>
              <a:t>Konuyu öğrendikten sonra bol bol test çözün.</a:t>
            </a:r>
          </a:p>
          <a:p>
            <a:r>
              <a:rPr lang="tr-TR" dirty="0"/>
              <a:t>Konuyu yeni öğrendiyseniz; konunun testlerini kolaydan zora doğru çözün.</a:t>
            </a:r>
          </a:p>
          <a:p>
            <a:r>
              <a:rPr lang="tr-TR" dirty="0"/>
              <a:t>Konu testi çözerken ders ayırt etmeyin.</a:t>
            </a:r>
          </a:p>
          <a:p>
            <a:endParaRPr lang="tr-TR" dirty="0"/>
          </a:p>
        </p:txBody>
      </p:sp>
      <p:sp>
        <p:nvSpPr>
          <p:cNvPr id="2" name="Başlık 1"/>
          <p:cNvSpPr>
            <a:spLocks noGrp="1"/>
          </p:cNvSpPr>
          <p:nvPr>
            <p:ph type="title"/>
          </p:nvPr>
        </p:nvSpPr>
        <p:spPr/>
        <p:txBody>
          <a:bodyPr>
            <a:normAutofit/>
          </a:bodyPr>
          <a:lstStyle/>
          <a:p>
            <a:r>
              <a:rPr lang="tr-TR" sz="2000" dirty="0"/>
              <a:t>TEST ÇÖZMEYE BAŞLARKEN DİKKAT EDİLMESİ GEREKENLER</a:t>
            </a:r>
          </a:p>
        </p:txBody>
      </p:sp>
      <p:pic>
        <p:nvPicPr>
          <p:cNvPr id="7170" name="Picture 2" descr="C:\Users\ASUS\Desktop\Basamak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429000"/>
            <a:ext cx="5904656"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601727"/>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SUS\Desktop\2013614153158_ysk_0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610869"/>
            <a:ext cx="3888432" cy="2841504"/>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953488" y="1990269"/>
            <a:ext cx="7408333" cy="3450696"/>
          </a:xfrm>
        </p:spPr>
        <p:txBody>
          <a:bodyPr/>
          <a:lstStyle/>
          <a:p>
            <a:r>
              <a:rPr lang="tr-TR" dirty="0" smtClean="0"/>
              <a:t>Kendinize günlük soru çözme sayısı belirleyin. 15 günde 1 bu sayıyı belli oranda artırın. Ne kadar çok soru çözerseniz, gerçek sınavdaki soru tiplerine de o kadar çok yaklaşırsınız!</a:t>
            </a:r>
          </a:p>
          <a:p>
            <a:endParaRPr lang="tr-TR" dirty="0"/>
          </a:p>
        </p:txBody>
      </p:sp>
      <p:sp>
        <p:nvSpPr>
          <p:cNvPr id="2" name="Başlık 1"/>
          <p:cNvSpPr>
            <a:spLocks noGrp="1"/>
          </p:cNvSpPr>
          <p:nvPr>
            <p:ph type="title"/>
          </p:nvPr>
        </p:nvSpPr>
        <p:spPr/>
        <p:txBody>
          <a:bodyPr>
            <a:normAutofit/>
          </a:bodyPr>
          <a:lstStyle/>
          <a:p>
            <a:r>
              <a:rPr lang="tr-TR" sz="2000" dirty="0"/>
              <a:t>TEST ÇÖZMEYE BAŞLARKEN DİKKAT EDİLMESİ GEREKENLER</a:t>
            </a:r>
          </a:p>
        </p:txBody>
      </p:sp>
    </p:spTree>
    <p:extLst>
      <p:ext uri="{BB962C8B-B14F-4D97-AF65-F5344CB8AC3E}">
        <p14:creationId xmlns:p14="http://schemas.microsoft.com/office/powerpoint/2010/main" val="3016046621"/>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SUS\Desktop\test çözme teknikleri\advice_full_3_1023814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98" y="980728"/>
            <a:ext cx="8799622"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297898" y="1988840"/>
            <a:ext cx="7408333" cy="3450696"/>
          </a:xfrm>
        </p:spPr>
        <p:txBody>
          <a:bodyPr>
            <a:normAutofit/>
          </a:bodyPr>
          <a:lstStyle/>
          <a:p>
            <a:r>
              <a:rPr lang="tr-TR" b="1" dirty="0" smtClean="0">
                <a:solidFill>
                  <a:schemeClr val="tx1"/>
                </a:solidFill>
              </a:rPr>
              <a:t>Soruları çözerken, aynı anda görebileceğiniz soru sayısını en aza indirmeye çalışın ve kitapçığı/test sayfasını katlayın. Bu sizin çözdüğünüz soruya odaklanmanızı kolaylaştıracaktır. </a:t>
            </a:r>
          </a:p>
          <a:p>
            <a:r>
              <a:rPr lang="tr-TR" b="1" dirty="0" smtClean="0">
                <a:solidFill>
                  <a:schemeClr val="tx1"/>
                </a:solidFill>
              </a:rPr>
              <a:t>Soruları </a:t>
            </a:r>
            <a:r>
              <a:rPr lang="tr-TR" b="1" dirty="0">
                <a:solidFill>
                  <a:schemeClr val="tx1"/>
                </a:solidFill>
              </a:rPr>
              <a:t>okurken mutlaka kursun kalem kullanın ve önemli </a:t>
            </a:r>
            <a:r>
              <a:rPr lang="tr-TR" b="1" dirty="0" smtClean="0">
                <a:solidFill>
                  <a:schemeClr val="tx1"/>
                </a:solidFill>
              </a:rPr>
              <a:t>ipuçlarının altını </a:t>
            </a:r>
            <a:r>
              <a:rPr lang="tr-TR" b="1" dirty="0">
                <a:solidFill>
                  <a:schemeClr val="tx1"/>
                </a:solidFill>
              </a:rPr>
              <a:t>çizin.</a:t>
            </a:r>
            <a:endParaRPr lang="tr-TR" b="1" dirty="0" smtClean="0">
              <a:solidFill>
                <a:schemeClr val="tx1"/>
              </a:solidFill>
            </a:endParaRPr>
          </a:p>
          <a:p>
            <a:r>
              <a:rPr lang="tr-TR" b="1" dirty="0" smtClean="0">
                <a:solidFill>
                  <a:schemeClr val="tx1"/>
                </a:solidFill>
              </a:rPr>
              <a:t>Tüm </a:t>
            </a:r>
            <a:r>
              <a:rPr lang="tr-TR" b="1" dirty="0">
                <a:solidFill>
                  <a:schemeClr val="tx1"/>
                </a:solidFill>
              </a:rPr>
              <a:t>soruları okuyun ve çözmeye çalışın</a:t>
            </a:r>
            <a:r>
              <a:rPr lang="tr-TR" b="1" dirty="0" smtClean="0">
                <a:solidFill>
                  <a:schemeClr val="tx1"/>
                </a:solidFill>
              </a:rPr>
              <a:t>.</a:t>
            </a:r>
          </a:p>
          <a:p>
            <a:endParaRPr lang="tr-TR" dirty="0"/>
          </a:p>
        </p:txBody>
      </p:sp>
      <p:sp>
        <p:nvSpPr>
          <p:cNvPr id="2" name="Başlık 1"/>
          <p:cNvSpPr>
            <a:spLocks noGrp="1"/>
          </p:cNvSpPr>
          <p:nvPr>
            <p:ph type="title"/>
          </p:nvPr>
        </p:nvSpPr>
        <p:spPr/>
        <p:txBody>
          <a:bodyPr>
            <a:noAutofit/>
          </a:bodyPr>
          <a:lstStyle/>
          <a:p>
            <a:pPr algn="ctr"/>
            <a:r>
              <a:rPr lang="tr-TR" sz="4000" b="1" dirty="0" smtClean="0">
                <a:solidFill>
                  <a:schemeClr val="tx1"/>
                </a:solidFill>
              </a:rPr>
              <a:t>TEST ÇÖZERKEN </a:t>
            </a:r>
            <a:br>
              <a:rPr lang="tr-TR" sz="4000" b="1" dirty="0" smtClean="0">
                <a:solidFill>
                  <a:schemeClr val="tx1"/>
                </a:solidFill>
              </a:rPr>
            </a:br>
            <a:r>
              <a:rPr lang="tr-TR" sz="4000" b="1" dirty="0" smtClean="0">
                <a:solidFill>
                  <a:schemeClr val="tx1"/>
                </a:solidFill>
              </a:rPr>
              <a:t>DİKKAT EDİLMESİ GEREKENLER</a:t>
            </a:r>
            <a:endParaRPr lang="tr-TR" sz="4000" b="1" dirty="0">
              <a:solidFill>
                <a:schemeClr val="tx1"/>
              </a:solidFill>
            </a:endParaRPr>
          </a:p>
        </p:txBody>
      </p:sp>
    </p:spTree>
    <p:extLst>
      <p:ext uri="{BB962C8B-B14F-4D97-AF65-F5344CB8AC3E}">
        <p14:creationId xmlns:p14="http://schemas.microsoft.com/office/powerpoint/2010/main" val="319526042"/>
      </p:ext>
    </p:extLst>
  </p:cSld>
  <p:clrMapOvr>
    <a:masterClrMapping/>
  </p:clrMapOvr>
  <p:transition spd="slow">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916832"/>
            <a:ext cx="7408333" cy="3450696"/>
          </a:xfrm>
        </p:spPr>
        <p:txBody>
          <a:bodyPr>
            <a:normAutofit/>
          </a:bodyPr>
          <a:lstStyle/>
          <a:p>
            <a:r>
              <a:rPr lang="tr-TR" dirty="0"/>
              <a:t>Kısa sorular kolay, uzun sorular zordur önyargısıyla da soruya yaklaşmayın. Uzun sorularda kullanabileceğiniz bilgi ve ipucunun daha fazla olabileceğini unutmayın.</a:t>
            </a:r>
          </a:p>
          <a:p>
            <a:r>
              <a:rPr lang="tr-TR" dirty="0"/>
              <a:t>Her testte cevaplayamayacağınız kadar zor olan sorular bulunabilir. Bu tip soruların moralinizi bozmasına izin vermeyin. Çünkü; tüm soruların %10’u çok kolay/çok zor, %20’si zor/kolay, %40’ı normal bilgi ve yorum gücü seviyesindedir.</a:t>
            </a:r>
          </a:p>
          <a:p>
            <a:endParaRPr lang="tr-TR" dirty="0"/>
          </a:p>
        </p:txBody>
      </p:sp>
      <p:sp>
        <p:nvSpPr>
          <p:cNvPr id="2" name="Başlık 1"/>
          <p:cNvSpPr>
            <a:spLocks noGrp="1"/>
          </p:cNvSpPr>
          <p:nvPr>
            <p:ph type="title"/>
          </p:nvPr>
        </p:nvSpPr>
        <p:spPr/>
        <p:txBody>
          <a:bodyPr>
            <a:normAutofit/>
          </a:bodyPr>
          <a:lstStyle/>
          <a:p>
            <a:r>
              <a:rPr lang="tr-TR" sz="2000" dirty="0"/>
              <a:t>TEST ÇÖZERKEN DİKKAT EDİLMESİ GEREKENLER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301208"/>
            <a:ext cx="1872208" cy="1387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457526"/>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745" y="2276872"/>
            <a:ext cx="9248783" cy="3450696"/>
          </a:xfrm>
        </p:spPr>
        <p:txBody>
          <a:bodyPr>
            <a:normAutofit/>
          </a:bodyPr>
          <a:lstStyle/>
          <a:p>
            <a:r>
              <a:rPr lang="tr-TR" dirty="0" smtClean="0"/>
              <a:t>Zor sorulara geldiğinizde üzerinde fazla vakit kaybetmeyin. Fakat bazen zor ve karmaşık görünen soruların cevaplarının çok basit olabileceğini de unutmayın.</a:t>
            </a:r>
          </a:p>
        </p:txBody>
      </p:sp>
      <p:sp>
        <p:nvSpPr>
          <p:cNvPr id="2" name="Başlık 1"/>
          <p:cNvSpPr>
            <a:spLocks noGrp="1"/>
          </p:cNvSpPr>
          <p:nvPr>
            <p:ph type="title"/>
          </p:nvPr>
        </p:nvSpPr>
        <p:spPr/>
        <p:txBody>
          <a:bodyPr>
            <a:normAutofit/>
          </a:bodyPr>
          <a:lstStyle/>
          <a:p>
            <a:r>
              <a:rPr lang="tr-TR" sz="2000" dirty="0"/>
              <a:t>TEST ÇÖZERKEN DİKKAT EDİLMESİ GEREKENLER</a:t>
            </a:r>
          </a:p>
        </p:txBody>
      </p:sp>
      <p:pic>
        <p:nvPicPr>
          <p:cNvPr id="11266" name="Picture 2" descr="C:\Users\ASUS\Desktop\Basit-makine-fil-f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573016"/>
            <a:ext cx="5219700" cy="293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469447"/>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Bütün şıkları okumadan cevabı işaretlemeyin. </a:t>
            </a:r>
            <a:r>
              <a:rPr lang="tr-TR" dirty="0" smtClean="0"/>
              <a:t>Zaman kazanmaya </a:t>
            </a:r>
            <a:r>
              <a:rPr lang="tr-TR" dirty="0"/>
              <a:t>yönelik aceleci davranışlar kazanmak </a:t>
            </a:r>
            <a:r>
              <a:rPr lang="tr-TR" dirty="0" smtClean="0"/>
              <a:t>yerine kaybettirebilir. Daha doğru bir cevap diğer şıklarda olabilir. </a:t>
            </a:r>
            <a:endParaRPr lang="tr-TR" dirty="0"/>
          </a:p>
          <a:p>
            <a:r>
              <a:rPr lang="tr-TR" dirty="0"/>
              <a:t>Soru köklerine dikkat edin “</a:t>
            </a:r>
            <a:r>
              <a:rPr lang="tr-TR" dirty="0" smtClean="0"/>
              <a:t>değildir, olamaz, yanlıştır, hiçbir </a:t>
            </a:r>
            <a:r>
              <a:rPr lang="tr-TR" dirty="0"/>
              <a:t>zaman, </a:t>
            </a:r>
            <a:r>
              <a:rPr lang="tr-TR" dirty="0" smtClean="0"/>
              <a:t>asla, birbirinden farklı, ayrı ayrı, </a:t>
            </a:r>
            <a:r>
              <a:rPr lang="tr-TR" dirty="0"/>
              <a:t>yan </a:t>
            </a:r>
            <a:r>
              <a:rPr lang="tr-TR" dirty="0" smtClean="0"/>
              <a:t>düşünce vb</a:t>
            </a:r>
            <a:r>
              <a:rPr lang="tr-TR" dirty="0"/>
              <a:t>.</a:t>
            </a:r>
            <a:r>
              <a:rPr lang="tr-TR" dirty="0" smtClean="0"/>
              <a:t>” </a:t>
            </a:r>
            <a:r>
              <a:rPr lang="tr-TR" dirty="0"/>
              <a:t>gibi ifadeleri gözden kaçırmayın</a:t>
            </a:r>
            <a:r>
              <a:rPr lang="tr-TR" dirty="0" smtClean="0"/>
              <a:t>. Çünkü; insan </a:t>
            </a:r>
            <a:r>
              <a:rPr lang="tr-TR" dirty="0"/>
              <a:t>psikolojisi soru içindeki ifadeleri olumlu </a:t>
            </a:r>
            <a:r>
              <a:rPr lang="tr-TR" dirty="0" smtClean="0"/>
              <a:t>yönde algılamaya </a:t>
            </a:r>
            <a:r>
              <a:rPr lang="tr-TR" dirty="0"/>
              <a:t>eğilimlidir.</a:t>
            </a:r>
          </a:p>
          <a:p>
            <a:endParaRPr lang="tr-TR" dirty="0"/>
          </a:p>
        </p:txBody>
      </p:sp>
      <p:sp>
        <p:nvSpPr>
          <p:cNvPr id="2" name="Başlık 1"/>
          <p:cNvSpPr>
            <a:spLocks noGrp="1"/>
          </p:cNvSpPr>
          <p:nvPr>
            <p:ph type="title"/>
          </p:nvPr>
        </p:nvSpPr>
        <p:spPr/>
        <p:txBody>
          <a:bodyPr>
            <a:normAutofit/>
          </a:bodyPr>
          <a:lstStyle/>
          <a:p>
            <a:r>
              <a:rPr lang="tr-TR" sz="2000" dirty="0"/>
              <a:t>TEST ÇÖZERKEN DİKKAT EDİLMESİ GEREKENLER</a:t>
            </a:r>
          </a:p>
        </p:txBody>
      </p:sp>
      <p:pic>
        <p:nvPicPr>
          <p:cNvPr id="12290" name="Picture 2" descr="C:\Users\ASUS\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31302"/>
            <a:ext cx="864096" cy="145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15317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SUS\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851" y="3218728"/>
            <a:ext cx="1800200" cy="363927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179513" y="1988840"/>
            <a:ext cx="6768752" cy="3450696"/>
          </a:xfrm>
        </p:spPr>
        <p:txBody>
          <a:bodyPr>
            <a:normAutofit fontScale="92500"/>
          </a:bodyPr>
          <a:lstStyle/>
          <a:p>
            <a:r>
              <a:rPr lang="tr-TR" dirty="0"/>
              <a:t>Paragraf tipli sorularda genellikle paragraftan </a:t>
            </a:r>
            <a:r>
              <a:rPr lang="tr-TR" dirty="0" smtClean="0"/>
              <a:t>önce soru </a:t>
            </a:r>
            <a:r>
              <a:rPr lang="tr-TR" dirty="0"/>
              <a:t>kökünün okunması paragrafın ikinci defa </a:t>
            </a:r>
            <a:r>
              <a:rPr lang="tr-TR" dirty="0" smtClean="0"/>
              <a:t>okunması mecburiyetini </a:t>
            </a:r>
            <a:r>
              <a:rPr lang="tr-TR" dirty="0"/>
              <a:t>önler. Soru kökünü </a:t>
            </a:r>
            <a:r>
              <a:rPr lang="tr-TR" dirty="0" smtClean="0"/>
              <a:t>anlayan beyin, soruyu zihni </a:t>
            </a:r>
            <a:r>
              <a:rPr lang="tr-TR" dirty="0"/>
              <a:t>hazırlıkla okuma eğiliminde olur</a:t>
            </a:r>
            <a:r>
              <a:rPr lang="tr-TR" dirty="0" smtClean="0"/>
              <a:t>.</a:t>
            </a:r>
            <a:endParaRPr lang="tr-TR" dirty="0" smtClean="0">
              <a:solidFill>
                <a:srgbClr val="FF0000"/>
              </a:solidFill>
            </a:endParaRPr>
          </a:p>
          <a:p>
            <a:r>
              <a:rPr lang="tr-TR" dirty="0"/>
              <a:t>Soruyu ve verilen bilgileri anlamadan asla şıkları okumaya başlamayın. </a:t>
            </a:r>
            <a:endParaRPr lang="tr-TR" dirty="0" smtClean="0"/>
          </a:p>
          <a:p>
            <a:r>
              <a:rPr lang="tr-TR" dirty="0"/>
              <a:t>Bazı sorularda, soruda verilenlerden cevaba gidemiyorsanız, şıkları eleyerek doğru cevaba yaklaşabilirsiniz.</a:t>
            </a:r>
          </a:p>
          <a:p>
            <a:endParaRPr lang="tr-TR" dirty="0">
              <a:solidFill>
                <a:srgbClr val="FF0000"/>
              </a:solidFill>
            </a:endParaRPr>
          </a:p>
        </p:txBody>
      </p:sp>
      <p:sp>
        <p:nvSpPr>
          <p:cNvPr id="2" name="Başlık 1"/>
          <p:cNvSpPr>
            <a:spLocks noGrp="1"/>
          </p:cNvSpPr>
          <p:nvPr>
            <p:ph type="title"/>
          </p:nvPr>
        </p:nvSpPr>
        <p:spPr/>
        <p:txBody>
          <a:bodyPr>
            <a:normAutofit/>
          </a:bodyPr>
          <a:lstStyle/>
          <a:p>
            <a:r>
              <a:rPr lang="tr-TR" sz="2000" dirty="0"/>
              <a:t>TEST ÇÖZERKEN DİKKAT EDİLMESİ GEREKENLER</a:t>
            </a:r>
          </a:p>
        </p:txBody>
      </p:sp>
    </p:spTree>
    <p:extLst>
      <p:ext uri="{BB962C8B-B14F-4D97-AF65-F5344CB8AC3E}">
        <p14:creationId xmlns:p14="http://schemas.microsoft.com/office/powerpoint/2010/main" val="636704890"/>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Cevap </a:t>
            </a:r>
            <a:r>
              <a:rPr lang="tr-TR" dirty="0"/>
              <a:t>olmayacak şıkların </a:t>
            </a:r>
            <a:r>
              <a:rPr lang="tr-TR" dirty="0" smtClean="0"/>
              <a:t>tespitini yaptığınızda, </a:t>
            </a:r>
            <a:r>
              <a:rPr lang="tr-TR" dirty="0"/>
              <a:t>çözüm </a:t>
            </a:r>
            <a:r>
              <a:rPr lang="tr-TR" dirty="0" smtClean="0"/>
              <a:t>alternatifleriniz </a:t>
            </a:r>
            <a:r>
              <a:rPr lang="tr-TR" dirty="0"/>
              <a:t>daha </a:t>
            </a:r>
            <a:r>
              <a:rPr lang="tr-TR" dirty="0" smtClean="0"/>
              <a:t>netleştirir ve </a:t>
            </a:r>
            <a:r>
              <a:rPr lang="tr-TR" dirty="0"/>
              <a:t>doğru şıkka ulaşabilme hızınızı daha da </a:t>
            </a:r>
            <a:r>
              <a:rPr lang="tr-TR" dirty="0" smtClean="0"/>
              <a:t>artar.</a:t>
            </a:r>
          </a:p>
          <a:p>
            <a:r>
              <a:rPr lang="tr-TR" dirty="0"/>
              <a:t>Yanlış olduğuna kesin emin olmadıkça, ilk işaretlediğiniz cevabınızı değiştirmeyin. </a:t>
            </a:r>
            <a:endParaRPr lang="tr-TR" dirty="0" smtClean="0"/>
          </a:p>
        </p:txBody>
      </p:sp>
      <p:sp>
        <p:nvSpPr>
          <p:cNvPr id="2" name="Başlık 1"/>
          <p:cNvSpPr>
            <a:spLocks noGrp="1"/>
          </p:cNvSpPr>
          <p:nvPr>
            <p:ph type="title"/>
          </p:nvPr>
        </p:nvSpPr>
        <p:spPr/>
        <p:txBody>
          <a:bodyPr>
            <a:normAutofit/>
          </a:bodyPr>
          <a:lstStyle/>
          <a:p>
            <a:r>
              <a:rPr lang="tr-TR" sz="2000" dirty="0"/>
              <a:t>TEST ÇÖZERKEN DİKKAT EDİLMESİ GEREKENLER</a:t>
            </a:r>
          </a:p>
        </p:txBody>
      </p:sp>
      <p:pic>
        <p:nvPicPr>
          <p:cNvPr id="14339" name="Picture 3" descr="C:\Users\ASUS\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365104"/>
            <a:ext cx="2455143" cy="228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635919"/>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2276872"/>
            <a:ext cx="7408333" cy="3450696"/>
          </a:xfrm>
        </p:spPr>
        <p:txBody>
          <a:bodyPr/>
          <a:lstStyle/>
          <a:p>
            <a:r>
              <a:rPr lang="tr-TR" dirty="0"/>
              <a:t>Cevap şıklarında cevaba benzeyen bazen iki, bazen </a:t>
            </a:r>
            <a:r>
              <a:rPr lang="sv-SE" dirty="0"/>
              <a:t>de üç </a:t>
            </a:r>
            <a:r>
              <a:rPr lang="tr-TR" dirty="0"/>
              <a:t>şık (</a:t>
            </a:r>
            <a:r>
              <a:rPr lang="sv-SE" dirty="0"/>
              <a:t>çeldirici</a:t>
            </a:r>
            <a:r>
              <a:rPr lang="tr-TR" dirty="0"/>
              <a:t>) </a:t>
            </a:r>
            <a:r>
              <a:rPr lang="sv-SE" dirty="0"/>
              <a:t>bulunabilir. </a:t>
            </a:r>
            <a:r>
              <a:rPr lang="tr-TR" dirty="0"/>
              <a:t>Çeldiriciler ilk basta cevap gibi görünebilir; ama ufak bir zihni egzersizle doğru cevabi bulmanız mümkündür. Bu tip sorularda cevap genellikle soru metninde saklıdır.</a:t>
            </a:r>
          </a:p>
          <a:p>
            <a:endParaRPr lang="tr-TR" dirty="0"/>
          </a:p>
        </p:txBody>
      </p:sp>
      <p:sp>
        <p:nvSpPr>
          <p:cNvPr id="3" name="Başlık 2"/>
          <p:cNvSpPr>
            <a:spLocks noGrp="1"/>
          </p:cNvSpPr>
          <p:nvPr>
            <p:ph type="title"/>
          </p:nvPr>
        </p:nvSpPr>
        <p:spPr/>
        <p:txBody>
          <a:bodyPr/>
          <a:lstStyle/>
          <a:p>
            <a:endParaRPr lang="tr-TR"/>
          </a:p>
        </p:txBody>
      </p:sp>
      <p:pic>
        <p:nvPicPr>
          <p:cNvPr id="4" name="Picture 2" descr="C:\Users\ASUS\Desktop\214406_hero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221088"/>
            <a:ext cx="4178555" cy="262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148933"/>
      </p:ext>
    </p:extLst>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en-US" dirty="0"/>
              <a:t>Her test </a:t>
            </a:r>
            <a:r>
              <a:rPr lang="tr-TR" dirty="0"/>
              <a:t>için farklı </a:t>
            </a:r>
            <a:r>
              <a:rPr lang="en-US" dirty="0"/>
              <a:t>test </a:t>
            </a:r>
            <a:r>
              <a:rPr lang="tr-TR" dirty="0"/>
              <a:t>çözme mantığı geliştirmeniz test tekniğinizin gelişmesine yardım eder.</a:t>
            </a:r>
          </a:p>
          <a:p>
            <a:r>
              <a:rPr lang="tr-TR" dirty="0" smtClean="0"/>
              <a:t>Her </a:t>
            </a:r>
            <a:r>
              <a:rPr lang="tr-TR" dirty="0"/>
              <a:t>test bölümü arasında mutlaka en az 1</a:t>
            </a:r>
            <a:r>
              <a:rPr lang="tr-TR" dirty="0" smtClean="0"/>
              <a:t> </a:t>
            </a:r>
            <a:r>
              <a:rPr lang="tr-TR" dirty="0"/>
              <a:t>dakika </a:t>
            </a:r>
            <a:r>
              <a:rPr lang="tr-TR" dirty="0" smtClean="0"/>
              <a:t>verilmeli, </a:t>
            </a:r>
            <a:r>
              <a:rPr lang="tr-TR" dirty="0"/>
              <a:t>gözler </a:t>
            </a:r>
            <a:r>
              <a:rPr lang="tr-TR" dirty="0" smtClean="0"/>
              <a:t>dinlendirilmeli</a:t>
            </a:r>
            <a:r>
              <a:rPr lang="tr-TR" dirty="0"/>
              <a:t>, vücut hareket </a:t>
            </a:r>
            <a:r>
              <a:rPr lang="tr-TR" dirty="0" smtClean="0"/>
              <a:t>ettirilmelidir. Bu şekilde kan </a:t>
            </a:r>
            <a:r>
              <a:rPr lang="tr-TR" dirty="0"/>
              <a:t>dolaşımı </a:t>
            </a:r>
            <a:r>
              <a:rPr lang="tr-TR" dirty="0" smtClean="0"/>
              <a:t>hızlandırılır ve </a:t>
            </a:r>
            <a:r>
              <a:rPr lang="tr-TR" dirty="0"/>
              <a:t>beynin ihtiyaç duyduğu </a:t>
            </a:r>
            <a:r>
              <a:rPr lang="tr-TR" dirty="0" smtClean="0"/>
              <a:t>enerji sağlanır.</a:t>
            </a:r>
          </a:p>
          <a:p>
            <a:r>
              <a:rPr lang="tr-TR" dirty="0" smtClean="0"/>
              <a:t>Son yıllarda çıkmış soruların çözülmesi, gerçek sınavdaki sorulara aşina olmanızı sağlar.</a:t>
            </a:r>
            <a:endParaRPr lang="tr-TR" dirty="0"/>
          </a:p>
        </p:txBody>
      </p:sp>
      <p:sp>
        <p:nvSpPr>
          <p:cNvPr id="2" name="Başlık 1"/>
          <p:cNvSpPr>
            <a:spLocks noGrp="1"/>
          </p:cNvSpPr>
          <p:nvPr>
            <p:ph type="title"/>
          </p:nvPr>
        </p:nvSpPr>
        <p:spPr/>
        <p:txBody>
          <a:bodyPr>
            <a:normAutofit/>
          </a:bodyPr>
          <a:lstStyle/>
          <a:p>
            <a:r>
              <a:rPr lang="tr-TR" sz="2000" dirty="0"/>
              <a:t>TEST ÇÖZERKEN DİKKAT EDİLMESİ GEREKENLER</a:t>
            </a:r>
          </a:p>
        </p:txBody>
      </p:sp>
    </p:spTree>
    <p:extLst>
      <p:ext uri="{BB962C8B-B14F-4D97-AF65-F5344CB8AC3E}">
        <p14:creationId xmlns:p14="http://schemas.microsoft.com/office/powerpoint/2010/main" val="1413990898"/>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Neden test ve deneme sınavı çözüyoruz?</a:t>
            </a:r>
          </a:p>
          <a:p>
            <a:r>
              <a:rPr lang="tr-TR" dirty="0" smtClean="0"/>
              <a:t>Test çözme teknikleri</a:t>
            </a:r>
          </a:p>
          <a:p>
            <a:pPr lvl="1"/>
            <a:r>
              <a:rPr lang="tr-TR" dirty="0" smtClean="0"/>
              <a:t>Test çözmeye başlarken dikkat edilmesi gerekenler</a:t>
            </a:r>
          </a:p>
          <a:p>
            <a:pPr lvl="1"/>
            <a:r>
              <a:rPr lang="tr-TR" dirty="0" smtClean="0"/>
              <a:t>Test Çözerken dikkat edilmesi gerekenler</a:t>
            </a:r>
          </a:p>
          <a:p>
            <a:r>
              <a:rPr lang="tr-TR" dirty="0" smtClean="0"/>
              <a:t>Sınavlarda zaman yönetimi teknikleri</a:t>
            </a:r>
          </a:p>
          <a:p>
            <a:pPr lvl="1"/>
            <a:r>
              <a:rPr lang="tr-TR" dirty="0" smtClean="0"/>
              <a:t>Turlama tekniği</a:t>
            </a:r>
          </a:p>
          <a:p>
            <a:r>
              <a:rPr lang="tr-TR" dirty="0" smtClean="0"/>
              <a:t>Deneme sınavı çözerken dikkat edilmesi gerekenler</a:t>
            </a:r>
          </a:p>
          <a:p>
            <a:r>
              <a:rPr lang="tr-TR" dirty="0" smtClean="0"/>
              <a:t>Kodlama teknikleri</a:t>
            </a:r>
            <a:endParaRPr lang="tr-TR" dirty="0"/>
          </a:p>
        </p:txBody>
      </p:sp>
      <p:sp>
        <p:nvSpPr>
          <p:cNvPr id="2" name="Başlık 1"/>
          <p:cNvSpPr>
            <a:spLocks noGrp="1"/>
          </p:cNvSpPr>
          <p:nvPr>
            <p:ph type="title"/>
          </p:nvPr>
        </p:nvSpPr>
        <p:spPr/>
        <p:txBody>
          <a:bodyPr/>
          <a:lstStyle/>
          <a:p>
            <a:r>
              <a:rPr lang="tr-TR" dirty="0" smtClean="0"/>
              <a:t>Sunum Akışı</a:t>
            </a:r>
            <a:endParaRPr lang="tr-TR" dirty="0"/>
          </a:p>
        </p:txBody>
      </p:sp>
    </p:spTree>
    <p:extLst>
      <p:ext uri="{BB962C8B-B14F-4D97-AF65-F5344CB8AC3E}">
        <p14:creationId xmlns:p14="http://schemas.microsoft.com/office/powerpoint/2010/main" val="2799052682"/>
      </p:ext>
    </p:extLst>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Fun-Tim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4229478"/>
            <a:ext cx="2592288" cy="26285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6ECFF"/>
                  </a:outerShdw>
                </a:effectLst>
              </a14:hiddenEffects>
            </a:ext>
          </a:extLst>
        </p:spPr>
      </p:pic>
      <p:sp>
        <p:nvSpPr>
          <p:cNvPr id="3" name="İçerik Yer Tutucusu 2"/>
          <p:cNvSpPr>
            <a:spLocks noGrp="1"/>
          </p:cNvSpPr>
          <p:nvPr>
            <p:ph idx="1"/>
          </p:nvPr>
        </p:nvSpPr>
        <p:spPr>
          <a:xfrm>
            <a:off x="395536" y="2095937"/>
            <a:ext cx="7408333" cy="3450696"/>
          </a:xfrm>
        </p:spPr>
        <p:txBody>
          <a:bodyPr/>
          <a:lstStyle/>
          <a:p>
            <a:r>
              <a:rPr lang="tr-TR" dirty="0" smtClean="0"/>
              <a:t>Gerçek </a:t>
            </a:r>
            <a:r>
              <a:rPr lang="tr-TR" dirty="0"/>
              <a:t>sınav sadece bilginizi değil, bilgi kullanma hızınızı da ölçmektedir. </a:t>
            </a:r>
          </a:p>
          <a:p>
            <a:pPr lvl="1"/>
            <a:r>
              <a:rPr lang="tr-TR" dirty="0"/>
              <a:t>Sorulardaki sekil gibi şeyleri tekrar çizerek zaman kaybetmeyin. </a:t>
            </a:r>
          </a:p>
          <a:p>
            <a:pPr lvl="1"/>
            <a:r>
              <a:rPr lang="tr-TR" dirty="0"/>
              <a:t>Sık sık saate bakmak yerine bölümler arasında saatinize bakin. Çok sık saate bakmak sizi telaşlandırabilir.</a:t>
            </a:r>
          </a:p>
          <a:p>
            <a:endParaRPr lang="tr-TR" dirty="0"/>
          </a:p>
        </p:txBody>
      </p:sp>
      <p:sp>
        <p:nvSpPr>
          <p:cNvPr id="2" name="Başlık 1"/>
          <p:cNvSpPr>
            <a:spLocks noGrp="1"/>
          </p:cNvSpPr>
          <p:nvPr>
            <p:ph type="title"/>
          </p:nvPr>
        </p:nvSpPr>
        <p:spPr/>
        <p:txBody>
          <a:bodyPr>
            <a:normAutofit fontScale="90000"/>
          </a:bodyPr>
          <a:lstStyle/>
          <a:p>
            <a:pPr algn="ctr"/>
            <a:r>
              <a:rPr lang="tr-TR" dirty="0" smtClean="0"/>
              <a:t>SINAVLARDA ZAMAN YÖNETİMİ TEKNİKLERİ</a:t>
            </a:r>
            <a:endParaRPr lang="tr-TR" dirty="0"/>
          </a:p>
        </p:txBody>
      </p:sp>
    </p:spTree>
    <p:extLst>
      <p:ext uri="{BB962C8B-B14F-4D97-AF65-F5344CB8AC3E}">
        <p14:creationId xmlns:p14="http://schemas.microsoft.com/office/powerpoint/2010/main" val="2965527001"/>
      </p:ext>
    </p:extLst>
  </p:cSld>
  <p:clrMapOvr>
    <a:masterClrMapping/>
  </p:clrMapOvr>
  <p:transition spd="slow">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256730"/>
            <a:ext cx="7408333" cy="3450696"/>
          </a:xfrm>
        </p:spPr>
        <p:txBody>
          <a:bodyPr/>
          <a:lstStyle/>
          <a:p>
            <a:r>
              <a:rPr lang="tr-TR" dirty="0"/>
              <a:t>Sınavda zaman kullanımını en fazla zora sokan bildiklerimizi ve bilmediklerimiz değil, biraz bildiğimiz ya da tereddüt ettiğimiz sorulardır. Bu yüzden soruyla inatlaşmak, “bu soruyu çözmezsem ölürüm!” mantığı testin sonunda hüsrana uğrama riskini artırabilir</a:t>
            </a:r>
            <a:r>
              <a:rPr lang="tr-TR" dirty="0" smtClean="0"/>
              <a:t>.</a:t>
            </a:r>
          </a:p>
          <a:p>
            <a:r>
              <a:rPr lang="tr-TR" dirty="0"/>
              <a:t>Her bir soruya en fazla ne kadar zaman harcanması gerektiği bastan planlanmalıdır.</a:t>
            </a:r>
          </a:p>
          <a:p>
            <a:endParaRPr lang="tr-TR" dirty="0"/>
          </a:p>
          <a:p>
            <a:endParaRPr lang="tr-TR" dirty="0"/>
          </a:p>
        </p:txBody>
      </p:sp>
      <p:sp>
        <p:nvSpPr>
          <p:cNvPr id="2" name="Başlık 1"/>
          <p:cNvSpPr>
            <a:spLocks noGrp="1"/>
          </p:cNvSpPr>
          <p:nvPr>
            <p:ph type="title"/>
          </p:nvPr>
        </p:nvSpPr>
        <p:spPr/>
        <p:txBody>
          <a:bodyPr>
            <a:normAutofit/>
          </a:bodyPr>
          <a:lstStyle/>
          <a:p>
            <a:r>
              <a:rPr lang="tr-TR" sz="2800" b="1" dirty="0">
                <a:solidFill>
                  <a:schemeClr val="tx1"/>
                </a:solidFill>
              </a:rPr>
              <a:t>SINAVLARDA ZAMAN YÖNETİMİ TEKNİKLERİ</a:t>
            </a:r>
          </a:p>
        </p:txBody>
      </p:sp>
      <p:pic>
        <p:nvPicPr>
          <p:cNvPr id="16386" name="Picture 2" descr="C:\Users\ASUS\Desktop\GNEZA7GISzm0ZDDpXgeS_origina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5085184"/>
            <a:ext cx="1296144"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781406"/>
      </p:ext>
    </p:extLst>
  </p:cSld>
  <p:clrMapOvr>
    <a:masterClrMapping/>
  </p:clrMapOvr>
  <p:transition spd="slow">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Soruları okurken hızınızı kesecek davranışlar olabilir. Sesli okuma alışkanlığı, dudak kıpırdatarak okumaya çalışmak, okunan her ifadenin altını çizmek gibi davranışlarınız varsa bitirmeye çalışın, gerekirse okul rehber öğretmeninden yardım alın.</a:t>
            </a:r>
          </a:p>
          <a:p>
            <a:endParaRPr lang="tr-TR" dirty="0"/>
          </a:p>
        </p:txBody>
      </p:sp>
      <p:sp>
        <p:nvSpPr>
          <p:cNvPr id="2" name="Başlık 1"/>
          <p:cNvSpPr>
            <a:spLocks noGrp="1"/>
          </p:cNvSpPr>
          <p:nvPr>
            <p:ph type="title"/>
          </p:nvPr>
        </p:nvSpPr>
        <p:spPr/>
        <p:txBody>
          <a:bodyPr>
            <a:normAutofit/>
          </a:bodyPr>
          <a:lstStyle/>
          <a:p>
            <a:r>
              <a:rPr lang="tr-TR" sz="2000" dirty="0"/>
              <a:t>SINAVLARDA ZAMAN YÖNETİMİ TEKNİKLERİ</a:t>
            </a:r>
          </a:p>
        </p:txBody>
      </p:sp>
      <p:pic>
        <p:nvPicPr>
          <p:cNvPr id="17410" name="Picture 2" descr="https://encrypted-tbn0.gstatic.com/images?q=tbn:ANd9GcSK9_zBOX--8Xd92o8M19UukRdq3jFizB1_aya90AJDD1OCITvb3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5096786"/>
            <a:ext cx="3672408" cy="128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128523"/>
      </p:ext>
    </p:extLst>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793" y="1991684"/>
            <a:ext cx="7408333" cy="3450696"/>
          </a:xfrm>
        </p:spPr>
        <p:txBody>
          <a:bodyPr/>
          <a:lstStyle/>
          <a:p>
            <a:r>
              <a:rPr lang="tr-TR" dirty="0"/>
              <a:t> </a:t>
            </a:r>
            <a:r>
              <a:rPr lang="tr-TR" dirty="0" smtClean="0"/>
              <a:t>Sınavlarda zaman </a:t>
            </a:r>
            <a:r>
              <a:rPr lang="tr-TR" dirty="0"/>
              <a:t>yönetimini iyi yaparsanız beklentinizin üzerinde puan alacağınızı göreceksiniz</a:t>
            </a:r>
            <a:r>
              <a:rPr lang="tr-TR" dirty="0" smtClean="0"/>
              <a:t>.</a:t>
            </a:r>
          </a:p>
          <a:p>
            <a:r>
              <a:rPr lang="tr-TR" dirty="0" smtClean="0"/>
              <a:t>Zaman yönetimi için ‘Turlama Tekniği’ size yardımcı olacaktır.</a:t>
            </a:r>
            <a:endParaRPr lang="tr-TR" dirty="0"/>
          </a:p>
        </p:txBody>
      </p:sp>
      <p:sp>
        <p:nvSpPr>
          <p:cNvPr id="2" name="Başlık 1"/>
          <p:cNvSpPr>
            <a:spLocks noGrp="1"/>
          </p:cNvSpPr>
          <p:nvPr>
            <p:ph type="title"/>
          </p:nvPr>
        </p:nvSpPr>
        <p:spPr/>
        <p:txBody>
          <a:bodyPr>
            <a:normAutofit/>
          </a:bodyPr>
          <a:lstStyle/>
          <a:p>
            <a:r>
              <a:rPr lang="tr-TR" sz="2000" dirty="0"/>
              <a:t>SINAVLARDA ZAMAN YÖNETİMİ TEKNİKLERİ</a:t>
            </a:r>
          </a:p>
        </p:txBody>
      </p:sp>
      <p:pic>
        <p:nvPicPr>
          <p:cNvPr id="26626" name="Picture 2" descr="http://www.turkbike.com/wp-content/uploads/2011/02/lance-armstrong-bisiklet-sporunu-birakt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717032"/>
            <a:ext cx="4032448" cy="296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290333"/>
      </p:ext>
    </p:extLst>
  </p:cSld>
  <p:clrMapOvr>
    <a:masterClrMapping/>
  </p:clrMapOvr>
  <p:transition spd="slow">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blog.milliyet.com.tr/imgroot/blogv7/Blog333/2013/02/26/07/404235-3-4-04a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12776"/>
            <a:ext cx="9036496" cy="424847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normAutofit lnSpcReduction="10000"/>
          </a:bodyPr>
          <a:lstStyle/>
          <a:p>
            <a:r>
              <a:rPr lang="tr-TR" dirty="0">
                <a:solidFill>
                  <a:schemeClr val="tx1"/>
                </a:solidFill>
              </a:rPr>
              <a:t>Cevabını kolayca yapabileceğimiz soruların öncelikli </a:t>
            </a:r>
            <a:r>
              <a:rPr lang="tr-TR" dirty="0" smtClean="0">
                <a:solidFill>
                  <a:schemeClr val="tx1"/>
                </a:solidFill>
              </a:rPr>
              <a:t>çözülerek, </a:t>
            </a:r>
            <a:r>
              <a:rPr lang="tr-TR" dirty="0">
                <a:solidFill>
                  <a:schemeClr val="tx1"/>
                </a:solidFill>
              </a:rPr>
              <a:t>zaman alıcı ve zor soruların ikinci </a:t>
            </a:r>
            <a:r>
              <a:rPr lang="tr-TR" dirty="0" smtClean="0">
                <a:solidFill>
                  <a:schemeClr val="tx1"/>
                </a:solidFill>
              </a:rPr>
              <a:t>hatta üçüncü tura </a:t>
            </a:r>
            <a:r>
              <a:rPr lang="tr-TR" dirty="0">
                <a:solidFill>
                  <a:schemeClr val="tx1"/>
                </a:solidFill>
              </a:rPr>
              <a:t>bırakılmasına turlama tekniği denir</a:t>
            </a:r>
            <a:r>
              <a:rPr lang="tr-TR" dirty="0" smtClean="0">
                <a:solidFill>
                  <a:schemeClr val="tx1"/>
                </a:solidFill>
              </a:rPr>
              <a:t>.</a:t>
            </a:r>
          </a:p>
          <a:p>
            <a:r>
              <a:rPr lang="tr-TR" dirty="0">
                <a:solidFill>
                  <a:schemeClr val="tx1"/>
                </a:solidFill>
              </a:rPr>
              <a:t>T</a:t>
            </a:r>
            <a:r>
              <a:rPr lang="tr-TR" dirty="0" smtClean="0">
                <a:solidFill>
                  <a:schemeClr val="tx1"/>
                </a:solidFill>
              </a:rPr>
              <a:t>urlama </a:t>
            </a:r>
            <a:r>
              <a:rPr lang="tr-TR" dirty="0">
                <a:solidFill>
                  <a:schemeClr val="tx1"/>
                </a:solidFill>
              </a:rPr>
              <a:t>yöntemi yaptığını yap </a:t>
            </a:r>
            <a:r>
              <a:rPr lang="tr-TR" dirty="0" smtClean="0">
                <a:solidFill>
                  <a:schemeClr val="tx1"/>
                </a:solidFill>
              </a:rPr>
              <a:t>yapamadığını </a:t>
            </a:r>
            <a:r>
              <a:rPr lang="tr-TR" dirty="0">
                <a:solidFill>
                  <a:schemeClr val="tx1"/>
                </a:solidFill>
              </a:rPr>
              <a:t>geç mantığına dayanır</a:t>
            </a:r>
            <a:r>
              <a:rPr lang="tr-TR" dirty="0" smtClean="0">
                <a:solidFill>
                  <a:schemeClr val="tx1"/>
                </a:solidFill>
              </a:rPr>
              <a:t>.</a:t>
            </a:r>
          </a:p>
          <a:p>
            <a:r>
              <a:rPr lang="tr-TR" dirty="0">
                <a:solidFill>
                  <a:schemeClr val="tx1"/>
                </a:solidFill>
              </a:rPr>
              <a:t> Bir soruyu okudunuz, hakkında fikir sahibi değilseniz ilk turda o soruyla vakit kaybetmeden hemen geçmelisiniz. Yapmadan geçtiğiniz her soruya bir işaret koyun. </a:t>
            </a:r>
          </a:p>
        </p:txBody>
      </p:sp>
      <p:sp>
        <p:nvSpPr>
          <p:cNvPr id="2" name="Başlık 1"/>
          <p:cNvSpPr>
            <a:spLocks noGrp="1"/>
          </p:cNvSpPr>
          <p:nvPr>
            <p:ph type="title"/>
          </p:nvPr>
        </p:nvSpPr>
        <p:spPr/>
        <p:txBody>
          <a:bodyPr>
            <a:normAutofit/>
          </a:bodyPr>
          <a:lstStyle/>
          <a:p>
            <a:pPr algn="ctr"/>
            <a:r>
              <a:rPr lang="tr-TR" sz="4000" dirty="0" smtClean="0"/>
              <a:t>TURLAMA TEKNİĞİ</a:t>
            </a:r>
            <a:endParaRPr lang="tr-TR" sz="4000" dirty="0"/>
          </a:p>
        </p:txBody>
      </p:sp>
    </p:spTree>
    <p:extLst>
      <p:ext uri="{BB962C8B-B14F-4D97-AF65-F5344CB8AC3E}">
        <p14:creationId xmlns:p14="http://schemas.microsoft.com/office/powerpoint/2010/main" val="929287393"/>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b="1" dirty="0" smtClean="0"/>
              <a:t>Mesela</a:t>
            </a:r>
            <a:r>
              <a:rPr lang="tr-TR" b="1" dirty="0"/>
              <a:t>;</a:t>
            </a:r>
          </a:p>
          <a:p>
            <a:pPr marL="0" indent="0">
              <a:buNone/>
            </a:pPr>
            <a:r>
              <a:rPr lang="tr-TR" b="1" dirty="0" smtClean="0"/>
              <a:t>! </a:t>
            </a:r>
            <a:r>
              <a:rPr lang="tr-TR" b="1" dirty="0"/>
              <a:t>: </a:t>
            </a:r>
            <a:r>
              <a:rPr lang="tr-TR" dirty="0"/>
              <a:t>İlk hamlede çözemedim, ama konuyu biliyorum.</a:t>
            </a:r>
          </a:p>
          <a:p>
            <a:pPr marL="0" indent="0">
              <a:buNone/>
            </a:pPr>
            <a:r>
              <a:rPr lang="tr-TR" b="1" dirty="0" smtClean="0"/>
              <a:t>!! </a:t>
            </a:r>
            <a:r>
              <a:rPr lang="tr-TR" b="1" dirty="0"/>
              <a:t>: </a:t>
            </a:r>
            <a:r>
              <a:rPr lang="tr-TR" dirty="0"/>
              <a:t>Zaman </a:t>
            </a:r>
            <a:r>
              <a:rPr lang="tr-TR" dirty="0" smtClean="0"/>
              <a:t>alıcı </a:t>
            </a:r>
            <a:r>
              <a:rPr lang="tr-TR" dirty="0"/>
              <a:t>soru, ama herhalde çözerim.</a:t>
            </a:r>
          </a:p>
          <a:p>
            <a:pPr marL="0" indent="0">
              <a:buNone/>
            </a:pPr>
            <a:r>
              <a:rPr lang="tr-TR" b="1" dirty="0" smtClean="0"/>
              <a:t>!!! </a:t>
            </a:r>
            <a:r>
              <a:rPr lang="tr-TR" b="1" dirty="0"/>
              <a:t>: </a:t>
            </a:r>
            <a:r>
              <a:rPr lang="tr-TR" dirty="0"/>
              <a:t>Zor soru, herhalde çözemem</a:t>
            </a:r>
            <a:r>
              <a:rPr lang="tr-TR" dirty="0" smtClean="0"/>
              <a:t>.</a:t>
            </a:r>
          </a:p>
          <a:p>
            <a:pPr marL="0" indent="0">
              <a:buNone/>
            </a:pPr>
            <a:endParaRPr lang="tr-TR" dirty="0"/>
          </a:p>
          <a:p>
            <a:r>
              <a:rPr lang="tr-TR" dirty="0" smtClean="0"/>
              <a:t>Bunu </a:t>
            </a:r>
            <a:r>
              <a:rPr lang="tr-TR" dirty="0"/>
              <a:t>yaptığınız takdirde sınavın sonlarına</a:t>
            </a:r>
          </a:p>
          <a:p>
            <a:pPr marL="0" indent="0">
              <a:buNone/>
            </a:pPr>
            <a:r>
              <a:rPr lang="tr-TR" dirty="0"/>
              <a:t>doğru, artan vakitte önce “</a:t>
            </a:r>
            <a:r>
              <a:rPr lang="tr-TR" b="1" dirty="0"/>
              <a:t>!</a:t>
            </a:r>
            <a:r>
              <a:rPr lang="tr-TR" dirty="0"/>
              <a:t>” işaretli soruları,</a:t>
            </a:r>
          </a:p>
          <a:p>
            <a:pPr marL="0" indent="0">
              <a:buNone/>
            </a:pPr>
            <a:r>
              <a:rPr lang="pt-BR" dirty="0"/>
              <a:t>sonra “</a:t>
            </a:r>
            <a:r>
              <a:rPr lang="pt-BR" b="1" dirty="0"/>
              <a:t>!!</a:t>
            </a:r>
            <a:r>
              <a:rPr lang="pt-BR" dirty="0"/>
              <a:t>” işaretli soruları, daha sonra da “</a:t>
            </a:r>
            <a:r>
              <a:rPr lang="pt-BR" b="1" dirty="0"/>
              <a:t>!!!</a:t>
            </a:r>
            <a:r>
              <a:rPr lang="pt-BR" dirty="0"/>
              <a:t>”</a:t>
            </a:r>
          </a:p>
          <a:p>
            <a:pPr marL="0" indent="0">
              <a:buNone/>
            </a:pPr>
            <a:r>
              <a:rPr lang="tr-TR" dirty="0"/>
              <a:t>işaretli soruları çözmeye çalısınız.</a:t>
            </a:r>
          </a:p>
          <a:p>
            <a:endParaRPr lang="tr-TR" dirty="0"/>
          </a:p>
        </p:txBody>
      </p:sp>
      <p:sp>
        <p:nvSpPr>
          <p:cNvPr id="2" name="Başlık 1"/>
          <p:cNvSpPr>
            <a:spLocks noGrp="1"/>
          </p:cNvSpPr>
          <p:nvPr>
            <p:ph type="title"/>
          </p:nvPr>
        </p:nvSpPr>
        <p:spPr/>
        <p:txBody>
          <a:bodyPr>
            <a:normAutofit/>
          </a:bodyPr>
          <a:lstStyle/>
          <a:p>
            <a:r>
              <a:rPr lang="tr-TR" sz="2000" dirty="0"/>
              <a:t>TURLAMA TEKNİĞİ</a:t>
            </a:r>
          </a:p>
        </p:txBody>
      </p:sp>
    </p:spTree>
    <p:extLst>
      <p:ext uri="{BB962C8B-B14F-4D97-AF65-F5344CB8AC3E}">
        <p14:creationId xmlns:p14="http://schemas.microsoft.com/office/powerpoint/2010/main" val="2806652168"/>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2348880"/>
            <a:ext cx="7408333" cy="4320480"/>
          </a:xfrm>
        </p:spPr>
        <p:txBody>
          <a:bodyPr>
            <a:normAutofit lnSpcReduction="10000"/>
          </a:bodyPr>
          <a:lstStyle/>
          <a:p>
            <a:r>
              <a:rPr lang="tr-TR" dirty="0"/>
              <a:t>Turlama tekniğini bilen ve uygulayan </a:t>
            </a:r>
            <a:r>
              <a:rPr lang="tr-TR" dirty="0" smtClean="0"/>
              <a:t>öğrenci, </a:t>
            </a:r>
            <a:r>
              <a:rPr lang="tr-TR" dirty="0"/>
              <a:t>1.turda, her teste var olan kolay ve normal soruları çözerek soruların %70'ini yapabilme şansına </a:t>
            </a:r>
            <a:r>
              <a:rPr lang="tr-TR" dirty="0" smtClean="0"/>
              <a:t>sahiptir.</a:t>
            </a:r>
          </a:p>
          <a:p>
            <a:endParaRPr lang="tr-TR" dirty="0"/>
          </a:p>
          <a:p>
            <a:endParaRPr lang="tr-TR" dirty="0" smtClean="0"/>
          </a:p>
          <a:p>
            <a:endParaRPr lang="tr-TR" dirty="0" smtClean="0"/>
          </a:p>
          <a:p>
            <a:endParaRPr lang="tr-TR" dirty="0" smtClean="0"/>
          </a:p>
          <a:p>
            <a:r>
              <a:rPr lang="tr-TR" dirty="0"/>
              <a:t>Öğrenci 1.turda yanıtladığı normal, kolay ve çok kolay sorularla ortalama bir puan elde etmeyi sağlarken, 2.turda çözeceği zor sorulara puanını daha da </a:t>
            </a:r>
            <a:r>
              <a:rPr lang="tr-TR" dirty="0" smtClean="0"/>
              <a:t>yükseltecektir.</a:t>
            </a:r>
            <a:endParaRPr lang="tr-TR" dirty="0"/>
          </a:p>
        </p:txBody>
      </p:sp>
      <p:sp>
        <p:nvSpPr>
          <p:cNvPr id="2" name="Başlık 1"/>
          <p:cNvSpPr>
            <a:spLocks noGrp="1"/>
          </p:cNvSpPr>
          <p:nvPr>
            <p:ph type="title"/>
          </p:nvPr>
        </p:nvSpPr>
        <p:spPr/>
        <p:txBody>
          <a:bodyPr>
            <a:normAutofit/>
          </a:bodyPr>
          <a:lstStyle/>
          <a:p>
            <a:r>
              <a:rPr lang="tr-TR" sz="2000" dirty="0"/>
              <a:t>TURLAMA TEKNİĞİ</a:t>
            </a:r>
          </a:p>
        </p:txBody>
      </p:sp>
      <p:pic>
        <p:nvPicPr>
          <p:cNvPr id="19458" name="Picture 2" descr="http://www.usak.tv/userfiles/images/gt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1132" y="3465004"/>
            <a:ext cx="3888431" cy="15121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128366"/>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a:bodyPr>
          <a:lstStyle/>
          <a:p>
            <a:r>
              <a:rPr lang="tr-TR" dirty="0" smtClean="0"/>
              <a:t>Deneme sınavlarının gerçek </a:t>
            </a:r>
            <a:r>
              <a:rPr lang="tr-TR" dirty="0"/>
              <a:t>sınav kalitesinde olup </a:t>
            </a:r>
            <a:r>
              <a:rPr lang="tr-TR" dirty="0" smtClean="0"/>
              <a:t>olmadığı </a:t>
            </a:r>
            <a:r>
              <a:rPr lang="tr-TR" dirty="0"/>
              <a:t>iyice gözlemlenmelidir</a:t>
            </a:r>
            <a:r>
              <a:rPr lang="tr-TR" dirty="0" smtClean="0"/>
              <a:t>. Soruların zor </a:t>
            </a:r>
            <a:r>
              <a:rPr lang="tr-TR" dirty="0"/>
              <a:t>olması </a:t>
            </a:r>
            <a:r>
              <a:rPr lang="tr-TR" dirty="0" smtClean="0"/>
              <a:t>değil, orijinalliği ve gerçek sınava paralelliği önemlidir.</a:t>
            </a:r>
          </a:p>
          <a:p>
            <a:r>
              <a:rPr lang="tr-TR" dirty="0" smtClean="0"/>
              <a:t>Deneme sınavı çözülecek </a:t>
            </a:r>
            <a:r>
              <a:rPr lang="tr-TR" dirty="0"/>
              <a:t>ortamlara özellikle dikkat </a:t>
            </a:r>
            <a:r>
              <a:rPr lang="tr-TR" dirty="0" smtClean="0"/>
              <a:t>edilmelidir. Fiziksel şartlar soru çözmeye müsait olmalıdır.</a:t>
            </a:r>
          </a:p>
          <a:p>
            <a:r>
              <a:rPr lang="tr-TR" dirty="0" smtClean="0"/>
              <a:t>Deneme sınavları ciddiye alınarak çözülmelidir. Tüm </a:t>
            </a:r>
            <a:r>
              <a:rPr lang="tr-TR" dirty="0"/>
              <a:t>işaretlemeleri ve sistematik hale gelen deneme çözüm </a:t>
            </a:r>
            <a:r>
              <a:rPr lang="tr-TR" dirty="0" smtClean="0"/>
              <a:t>stratejileri, denemelerin </a:t>
            </a:r>
            <a:r>
              <a:rPr lang="tr-TR" dirty="0"/>
              <a:t>sıklaşacağı son üç aya kadar mutlaka </a:t>
            </a:r>
            <a:r>
              <a:rPr lang="tr-TR" dirty="0" smtClean="0"/>
              <a:t>netleşmelidir.</a:t>
            </a:r>
          </a:p>
          <a:p>
            <a:endParaRPr lang="tr-TR" dirty="0" smtClean="0"/>
          </a:p>
          <a:p>
            <a:endParaRPr lang="tr-TR" dirty="0"/>
          </a:p>
        </p:txBody>
      </p:sp>
      <p:sp>
        <p:nvSpPr>
          <p:cNvPr id="2" name="Başlık 1"/>
          <p:cNvSpPr>
            <a:spLocks noGrp="1"/>
          </p:cNvSpPr>
          <p:nvPr>
            <p:ph type="title"/>
          </p:nvPr>
        </p:nvSpPr>
        <p:spPr/>
        <p:txBody>
          <a:bodyPr>
            <a:normAutofit fontScale="90000"/>
          </a:bodyPr>
          <a:lstStyle/>
          <a:p>
            <a:pPr algn="ctr"/>
            <a:r>
              <a:rPr lang="tr-TR" dirty="0" smtClean="0"/>
              <a:t>DENEME SINAVI ÇÖZERKEN </a:t>
            </a:r>
            <a:br>
              <a:rPr lang="tr-TR" dirty="0" smtClean="0"/>
            </a:br>
            <a:r>
              <a:rPr lang="tr-TR" dirty="0" smtClean="0"/>
              <a:t>DİKKAT EDİLMESİ GEREKENLER</a:t>
            </a:r>
            <a:endParaRPr lang="tr-TR" dirty="0"/>
          </a:p>
        </p:txBody>
      </p:sp>
    </p:spTree>
    <p:extLst>
      <p:ext uri="{BB962C8B-B14F-4D97-AF65-F5344CB8AC3E}">
        <p14:creationId xmlns:p14="http://schemas.microsoft.com/office/powerpoint/2010/main" val="2350392321"/>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Deneme sınavlarında testlerin çözüm sırası öğrenciden öğrenciye değişiklik göstermektedir.  Bu nedenle kendinize uygun ideal bir test çözüm sıra belirleyin ve sınava kadar o sıraya uygun hareket edin.</a:t>
            </a:r>
          </a:p>
          <a:p>
            <a:endParaRPr lang="tr-TR" dirty="0"/>
          </a:p>
        </p:txBody>
      </p:sp>
      <p:sp>
        <p:nvSpPr>
          <p:cNvPr id="2" name="Başlık 1"/>
          <p:cNvSpPr>
            <a:spLocks noGrp="1"/>
          </p:cNvSpPr>
          <p:nvPr>
            <p:ph type="title"/>
          </p:nvPr>
        </p:nvSpPr>
        <p:spPr/>
        <p:txBody>
          <a:bodyPr>
            <a:normAutofit/>
          </a:bodyPr>
          <a:lstStyle/>
          <a:p>
            <a:r>
              <a:rPr lang="tr-TR" sz="2000" dirty="0"/>
              <a:t>DENEME SINAVI ÇÖZERKEN DİKKAT EDİLMESİ GEREKENLER</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564" y="4221088"/>
            <a:ext cx="3923481"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4851759"/>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kazanmakisteyenler.com/wp-content/uploads/2009/12/hedef-belirlem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8950" y="4829174"/>
            <a:ext cx="2305050" cy="2028826"/>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323528" y="2382137"/>
            <a:ext cx="7408333" cy="3450696"/>
          </a:xfrm>
        </p:spPr>
        <p:txBody>
          <a:bodyPr>
            <a:normAutofit/>
          </a:bodyPr>
          <a:lstStyle/>
          <a:p>
            <a:r>
              <a:rPr lang="tr-TR" dirty="0" smtClean="0"/>
              <a:t>Deneme sınavının başlangıcından bitimine </a:t>
            </a:r>
            <a:r>
              <a:rPr lang="tr-TR" dirty="0"/>
              <a:t>kadar </a:t>
            </a:r>
            <a:r>
              <a:rPr lang="tr-TR" dirty="0" smtClean="0"/>
              <a:t>araya başka bir </a:t>
            </a:r>
            <a:r>
              <a:rPr lang="tr-TR" dirty="0"/>
              <a:t>etkinlik </a:t>
            </a:r>
            <a:r>
              <a:rPr lang="tr-TR" dirty="0" smtClean="0"/>
              <a:t>konulmamalıdır. </a:t>
            </a:r>
            <a:r>
              <a:rPr lang="tr-TR" dirty="0"/>
              <a:t>En zor durumlarda </a:t>
            </a:r>
            <a:r>
              <a:rPr lang="tr-TR" dirty="0" smtClean="0"/>
              <a:t>bile, denemeye başlandığında </a:t>
            </a:r>
            <a:r>
              <a:rPr lang="tr-TR" dirty="0"/>
              <a:t>mutlaka bitirmeyi hedeflemek </a:t>
            </a:r>
            <a:r>
              <a:rPr lang="tr-TR" dirty="0" smtClean="0"/>
              <a:t>gerekir.</a:t>
            </a:r>
          </a:p>
          <a:p>
            <a:r>
              <a:rPr lang="tr-TR" dirty="0"/>
              <a:t>Deneme </a:t>
            </a:r>
            <a:r>
              <a:rPr lang="tr-TR" dirty="0" smtClean="0"/>
              <a:t>sınavında soruların çözülmesi, </a:t>
            </a:r>
            <a:r>
              <a:rPr lang="tr-TR" dirty="0"/>
              <a:t>denemenin bittiği anlamına asla gelmez. </a:t>
            </a:r>
            <a:r>
              <a:rPr lang="tr-TR" dirty="0" smtClean="0"/>
              <a:t>Denemeden hemen sonra </a:t>
            </a:r>
            <a:r>
              <a:rPr lang="tr-TR" dirty="0"/>
              <a:t>sorular ve cevaplarıyla alakalı bir analiz çalışması yapılmalıdır</a:t>
            </a:r>
            <a:r>
              <a:rPr lang="tr-TR" dirty="0" smtClean="0"/>
              <a:t>. </a:t>
            </a:r>
          </a:p>
          <a:p>
            <a:endParaRPr lang="tr-TR" dirty="0" smtClean="0"/>
          </a:p>
          <a:p>
            <a:endParaRPr lang="tr-TR" dirty="0"/>
          </a:p>
        </p:txBody>
      </p:sp>
      <p:sp>
        <p:nvSpPr>
          <p:cNvPr id="2" name="Başlık 1"/>
          <p:cNvSpPr>
            <a:spLocks noGrp="1"/>
          </p:cNvSpPr>
          <p:nvPr>
            <p:ph type="title"/>
          </p:nvPr>
        </p:nvSpPr>
        <p:spPr/>
        <p:txBody>
          <a:bodyPr>
            <a:normAutofit/>
          </a:bodyPr>
          <a:lstStyle/>
          <a:p>
            <a:r>
              <a:rPr lang="tr-TR" sz="2000" dirty="0"/>
              <a:t>DENEME SINAVI ÇÖZERKEN DİKKAT EDİLMESİ GEREKENLER</a:t>
            </a:r>
          </a:p>
        </p:txBody>
      </p:sp>
    </p:spTree>
    <p:extLst>
      <p:ext uri="{BB962C8B-B14F-4D97-AF65-F5344CB8AC3E}">
        <p14:creationId xmlns:p14="http://schemas.microsoft.com/office/powerpoint/2010/main" val="214854917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Test ve deneme sınavlarının genel </a:t>
            </a:r>
            <a:r>
              <a:rPr lang="tr-TR" dirty="0"/>
              <a:t>amacı öğrencinin fotoğrafını çekmektir</a:t>
            </a:r>
            <a:r>
              <a:rPr lang="tr-TR" dirty="0" smtClean="0"/>
              <a:t>.</a:t>
            </a:r>
          </a:p>
          <a:p>
            <a:r>
              <a:rPr lang="tr-TR" dirty="0" smtClean="0"/>
              <a:t>Test ve deneme sınavları; konunun öğrenilme durumu, konuyla ilgili kelime ve terim bilgisi ve </a:t>
            </a:r>
            <a:r>
              <a:rPr lang="tr-TR" dirty="0"/>
              <a:t>okuduğunu anlama </a:t>
            </a:r>
            <a:r>
              <a:rPr lang="tr-TR" dirty="0" smtClean="0"/>
              <a:t>becerilerini ölçme ve eksikleri giderme fırsatı sunar.</a:t>
            </a:r>
          </a:p>
        </p:txBody>
      </p:sp>
      <p:sp>
        <p:nvSpPr>
          <p:cNvPr id="2" name="Başlık 1"/>
          <p:cNvSpPr>
            <a:spLocks noGrp="1"/>
          </p:cNvSpPr>
          <p:nvPr>
            <p:ph type="title"/>
          </p:nvPr>
        </p:nvSpPr>
        <p:spPr/>
        <p:txBody>
          <a:bodyPr>
            <a:noAutofit/>
          </a:bodyPr>
          <a:lstStyle/>
          <a:p>
            <a:pPr algn="ctr"/>
            <a:r>
              <a:rPr lang="tr-TR" sz="4000" dirty="0" smtClean="0"/>
              <a:t>NEDEN TEST ve DENEME SINAVI ÇÖZÜYORUZ?</a:t>
            </a:r>
            <a:endParaRPr lang="tr-TR" sz="4000" dirty="0"/>
          </a:p>
        </p:txBody>
      </p:sp>
      <p:pic>
        <p:nvPicPr>
          <p:cNvPr id="1026" name="Picture 2" descr="C:\Users\ASUS\Desktop\photographer200704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789040"/>
            <a:ext cx="2016224" cy="2616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027562"/>
      </p:ext>
    </p:extLst>
  </p:cSld>
  <p:clrMapOvr>
    <a:masterClrMapping/>
  </p:clrMapOvr>
  <p:transition spd="slow">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blog.promoqube.com/wp-content/uploads/2013/07/ozguralaz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4077072"/>
            <a:ext cx="6696744" cy="2448272"/>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lstStyle/>
          <a:p>
            <a:r>
              <a:rPr lang="tr-TR" dirty="0"/>
              <a:t>Özellikle yanlış ve boş bırakılan sorularla ilgili yapılan çalışmaların, bir sonraki denemede hataların tekrarlanmaması düzeyinde fayda sağlaması gerekir.</a:t>
            </a:r>
          </a:p>
          <a:p>
            <a:endParaRPr lang="tr-TR" dirty="0"/>
          </a:p>
        </p:txBody>
      </p:sp>
      <p:sp>
        <p:nvSpPr>
          <p:cNvPr id="2" name="Başlık 1"/>
          <p:cNvSpPr>
            <a:spLocks noGrp="1"/>
          </p:cNvSpPr>
          <p:nvPr>
            <p:ph type="title"/>
          </p:nvPr>
        </p:nvSpPr>
        <p:spPr/>
        <p:txBody>
          <a:bodyPr>
            <a:normAutofit/>
          </a:bodyPr>
          <a:lstStyle/>
          <a:p>
            <a:r>
              <a:rPr lang="tr-TR" sz="2000" dirty="0"/>
              <a:t>DENEME SINAVI ÇÖZERKEN DİKKAT EDİLMESİ GEREKENLER</a:t>
            </a:r>
          </a:p>
        </p:txBody>
      </p:sp>
    </p:spTree>
    <p:extLst>
      <p:ext uri="{BB962C8B-B14F-4D97-AF65-F5344CB8AC3E}">
        <p14:creationId xmlns:p14="http://schemas.microsoft.com/office/powerpoint/2010/main" val="4107106640"/>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smtClean="0"/>
              <a:t>Soruyu kitapçık üzerinde </a:t>
            </a:r>
            <a:r>
              <a:rPr lang="tr-TR" dirty="0"/>
              <a:t>çözmüş olmak o soruyla isinizin bittiği </a:t>
            </a:r>
            <a:r>
              <a:rPr lang="tr-TR" dirty="0" smtClean="0"/>
              <a:t>anlamına gelmez</a:t>
            </a:r>
            <a:r>
              <a:rPr lang="tr-TR" dirty="0"/>
              <a:t>. Soruyu doğru çözmek kadar optik forma </a:t>
            </a:r>
            <a:r>
              <a:rPr lang="tr-TR" dirty="0" smtClean="0"/>
              <a:t>doğru kodlamak </a:t>
            </a:r>
            <a:r>
              <a:rPr lang="tr-TR" dirty="0"/>
              <a:t>da önemlidir. </a:t>
            </a:r>
            <a:endParaRPr lang="tr-TR" dirty="0" smtClean="0"/>
          </a:p>
          <a:p>
            <a:r>
              <a:rPr lang="tr-TR" dirty="0" smtClean="0"/>
              <a:t>Kodlama </a:t>
            </a:r>
            <a:r>
              <a:rPr lang="tr-TR" dirty="0"/>
              <a:t>her sorudan </a:t>
            </a:r>
            <a:r>
              <a:rPr lang="tr-TR" dirty="0" smtClean="0"/>
              <a:t>sonra yapılmalıdır</a:t>
            </a:r>
            <a:r>
              <a:rPr lang="tr-TR" dirty="0"/>
              <a:t>. Bu asla bir zaman kaybı değildir. </a:t>
            </a:r>
            <a:r>
              <a:rPr lang="tr-TR" dirty="0" smtClean="0"/>
              <a:t>Çünkü kodlama </a:t>
            </a:r>
            <a:r>
              <a:rPr lang="tr-TR" dirty="0"/>
              <a:t>için geçen süre bir ölçüde dinlenme sürenizdir. </a:t>
            </a:r>
            <a:r>
              <a:rPr lang="tr-TR" dirty="0" smtClean="0"/>
              <a:t>Bu zaman </a:t>
            </a:r>
            <a:r>
              <a:rPr lang="tr-TR" dirty="0"/>
              <a:t>dilimi içinde bir soruyla olan zihni bağınızı </a:t>
            </a:r>
            <a:r>
              <a:rPr lang="tr-TR" dirty="0" smtClean="0"/>
              <a:t>koparır, başka </a:t>
            </a:r>
            <a:r>
              <a:rPr lang="tr-TR" dirty="0"/>
              <a:t>soruya geçmek için zamanın geldiğini </a:t>
            </a:r>
            <a:r>
              <a:rPr lang="tr-TR" dirty="0" smtClean="0"/>
              <a:t>düşünürsünüz. Bu </a:t>
            </a:r>
            <a:r>
              <a:rPr lang="tr-TR" dirty="0"/>
              <a:t>bilinçdışı bir faaliyettir. </a:t>
            </a:r>
            <a:endParaRPr lang="tr-TR" dirty="0" smtClean="0"/>
          </a:p>
        </p:txBody>
      </p:sp>
      <p:sp>
        <p:nvSpPr>
          <p:cNvPr id="2" name="Başlık 1"/>
          <p:cNvSpPr>
            <a:spLocks noGrp="1"/>
          </p:cNvSpPr>
          <p:nvPr>
            <p:ph type="title"/>
          </p:nvPr>
        </p:nvSpPr>
        <p:spPr/>
        <p:txBody>
          <a:bodyPr/>
          <a:lstStyle/>
          <a:p>
            <a:pPr algn="ctr"/>
            <a:r>
              <a:rPr lang="tr-TR" dirty="0" smtClean="0"/>
              <a:t>KODLAMA TEKNİKLERİ</a:t>
            </a:r>
            <a:endParaRPr lang="tr-TR" dirty="0"/>
          </a:p>
        </p:txBody>
      </p:sp>
    </p:spTree>
    <p:extLst>
      <p:ext uri="{BB962C8B-B14F-4D97-AF65-F5344CB8AC3E}">
        <p14:creationId xmlns:p14="http://schemas.microsoft.com/office/powerpoint/2010/main" val="2683812877"/>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6" name="Picture 10" descr="http://www.yenimesaj.com.tr/images/haber/362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96752"/>
            <a:ext cx="8856984"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normAutofit/>
          </a:bodyPr>
          <a:lstStyle/>
          <a:p>
            <a:r>
              <a:rPr lang="tr-TR" dirty="0"/>
              <a:t>Ayrıca sınavın ilerleyen diliminde bos cevap kağıdı görmek yerine dolu cevap kağıdı görmek kendinize güven duymanıza yardım eder. </a:t>
            </a:r>
          </a:p>
          <a:p>
            <a:r>
              <a:rPr lang="tr-TR" dirty="0"/>
              <a:t>Zaman kazanacağım diye kodlamayı sona bırakmak sınav sonrası yorgunluk ve dikkat dağınıklığının fazlalığı nedeniyle hatalı veya eksik kodlama riskini arttırır, kaydırma yapmanıza yol açabilir.</a:t>
            </a:r>
          </a:p>
          <a:p>
            <a:endParaRPr lang="tr-TR" dirty="0"/>
          </a:p>
        </p:txBody>
      </p:sp>
      <p:sp>
        <p:nvSpPr>
          <p:cNvPr id="2" name="Başlık 1"/>
          <p:cNvSpPr>
            <a:spLocks noGrp="1"/>
          </p:cNvSpPr>
          <p:nvPr>
            <p:ph type="title"/>
          </p:nvPr>
        </p:nvSpPr>
        <p:spPr/>
        <p:txBody>
          <a:bodyPr>
            <a:normAutofit/>
          </a:bodyPr>
          <a:lstStyle/>
          <a:p>
            <a:r>
              <a:rPr lang="tr-TR" sz="2000" dirty="0"/>
              <a:t>KODLAMA TEKNİKLERİ</a:t>
            </a:r>
          </a:p>
        </p:txBody>
      </p:sp>
    </p:spTree>
    <p:extLst>
      <p:ext uri="{BB962C8B-B14F-4D97-AF65-F5344CB8AC3E}">
        <p14:creationId xmlns:p14="http://schemas.microsoft.com/office/powerpoint/2010/main" val="3674551734"/>
      </p:ext>
    </p:extLst>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8" name="Picture 8" descr="http://aileportal.com/wp-content/uploads/2013/04/Mutluluk-Ne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245424"/>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p:txBody>
          <a:bodyPr/>
          <a:lstStyle/>
          <a:p>
            <a:pPr marL="0" indent="0" algn="ctr">
              <a:buNone/>
            </a:pPr>
            <a:r>
              <a:rPr lang="tr-TR" sz="8000" b="1" dirty="0"/>
              <a:t>Unutma!</a:t>
            </a:r>
            <a:r>
              <a:rPr lang="tr-TR" sz="8000" dirty="0"/>
              <a:t> </a:t>
            </a:r>
            <a:r>
              <a:rPr lang="tr-TR" dirty="0"/>
              <a:t/>
            </a:r>
            <a:br>
              <a:rPr lang="tr-TR" dirty="0"/>
            </a:br>
            <a:r>
              <a:rPr lang="tr-TR" b="1" dirty="0"/>
              <a:t>Hayatın tümü bir sınavdır. </a:t>
            </a:r>
            <a:endParaRPr lang="tr-TR" b="1" dirty="0" smtClean="0"/>
          </a:p>
          <a:p>
            <a:pPr marL="0" indent="0" algn="ctr">
              <a:buNone/>
            </a:pPr>
            <a:r>
              <a:rPr lang="tr-TR" b="1" dirty="0" smtClean="0"/>
              <a:t>Bir </a:t>
            </a:r>
            <a:r>
              <a:rPr lang="tr-TR" b="1" dirty="0"/>
              <a:t>sınavdaki </a:t>
            </a:r>
            <a:r>
              <a:rPr lang="tr-TR" b="1" dirty="0" smtClean="0"/>
              <a:t>başarısızlığın, </a:t>
            </a:r>
            <a:r>
              <a:rPr lang="tr-TR" b="1" dirty="0"/>
              <a:t>hayat boyu başarısız </a:t>
            </a:r>
            <a:r>
              <a:rPr lang="tr-TR" b="1" dirty="0" smtClean="0"/>
              <a:t>olacağın </a:t>
            </a:r>
            <a:r>
              <a:rPr lang="tr-TR" b="1" dirty="0"/>
              <a:t>anlamına gelmez. </a:t>
            </a:r>
            <a:endParaRPr lang="tr-TR" b="1" dirty="0" smtClean="0"/>
          </a:p>
          <a:p>
            <a:pPr marL="0" indent="0" algn="ctr">
              <a:buNone/>
            </a:pPr>
            <a:r>
              <a:rPr lang="tr-TR" b="1" dirty="0" smtClean="0"/>
              <a:t>Yeter </a:t>
            </a:r>
            <a:r>
              <a:rPr lang="tr-TR" b="1" dirty="0"/>
              <a:t>ki, </a:t>
            </a:r>
            <a:r>
              <a:rPr lang="tr-TR" b="1" dirty="0" smtClean="0"/>
              <a:t>yılma! </a:t>
            </a:r>
            <a:r>
              <a:rPr lang="tr-TR" b="1" dirty="0"/>
              <a:t>Başarılı olmanın yollarını aramaya devam </a:t>
            </a:r>
            <a:r>
              <a:rPr lang="tr-TR" b="1" dirty="0" smtClean="0"/>
              <a:t>et!..</a:t>
            </a:r>
            <a:endParaRPr lang="tr-TR" dirty="0"/>
          </a:p>
        </p:txBody>
      </p:sp>
    </p:spTree>
    <p:extLst>
      <p:ext uri="{BB962C8B-B14F-4D97-AF65-F5344CB8AC3E}">
        <p14:creationId xmlns:p14="http://schemas.microsoft.com/office/powerpoint/2010/main" val="977761156"/>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3501008"/>
            <a:ext cx="8229600" cy="2481139"/>
          </a:xfrm>
        </p:spPr>
        <p:txBody>
          <a:bodyPr>
            <a:normAutofit/>
          </a:bodyPr>
          <a:lstStyle/>
          <a:p>
            <a:pPr marL="0" indent="0" algn="ctr">
              <a:buNone/>
            </a:pPr>
            <a:r>
              <a:rPr lang="tr-TR" sz="3600" b="1" dirty="0" smtClean="0">
                <a:latin typeface="Aurulent Sans" pitchFamily="50" charset="0"/>
              </a:rPr>
              <a:t>SADECE GİRECEĞİNİZ SINAVLARDA DEĞİL, TÜM HAYATINIZDA </a:t>
            </a:r>
          </a:p>
          <a:p>
            <a:pPr marL="0" indent="0" algn="ctr">
              <a:buNone/>
            </a:pPr>
            <a:r>
              <a:rPr lang="tr-TR" sz="3600" b="1" dirty="0" smtClean="0">
                <a:latin typeface="Aurulent Sans" pitchFamily="50" charset="0"/>
              </a:rPr>
              <a:t>BAŞARILI OLMANIZI DİLERİM.</a:t>
            </a:r>
            <a:endParaRPr lang="tr-TR" sz="3600" b="1" dirty="0">
              <a:latin typeface="Aurulent Sans" pitchFamily="50" charset="0"/>
            </a:endParaRPr>
          </a:p>
        </p:txBody>
      </p:sp>
    </p:spTree>
    <p:extLst>
      <p:ext uri="{BB962C8B-B14F-4D97-AF65-F5344CB8AC3E}">
        <p14:creationId xmlns:p14="http://schemas.microsoft.com/office/powerpoint/2010/main" val="1225749304"/>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test çözme teknikleri\Computer-test-keyboard-950x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862309"/>
            <a:ext cx="7260679" cy="1136499"/>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897772" y="2132856"/>
            <a:ext cx="7408333" cy="3450696"/>
          </a:xfrm>
        </p:spPr>
        <p:txBody>
          <a:bodyPr/>
          <a:lstStyle/>
          <a:p>
            <a:r>
              <a:rPr lang="tr-TR" dirty="0" smtClean="0"/>
              <a:t>Verimli ders çalışmayla yapılan hazırlıklardan sonra çözülen testler, eğer ardından hata analizleri iyi yapılırsa büyük fayda sağlayacaktır.</a:t>
            </a:r>
          </a:p>
          <a:p>
            <a:r>
              <a:rPr lang="tr-TR" dirty="0" smtClean="0"/>
              <a:t>Denemeler, sınavlara hazırlanan öğrencilere gerçek sınav hakkında sağlıklı bir kanaatin oluşması için yapılmış hazırlık çalışmasıdır. </a:t>
            </a:r>
          </a:p>
          <a:p>
            <a:pPr marL="109728" indent="0">
              <a:buNone/>
            </a:pPr>
            <a:endParaRPr lang="tr-TR" dirty="0"/>
          </a:p>
        </p:txBody>
      </p:sp>
      <p:sp>
        <p:nvSpPr>
          <p:cNvPr id="2" name="Başlık 1"/>
          <p:cNvSpPr>
            <a:spLocks noGrp="1"/>
          </p:cNvSpPr>
          <p:nvPr>
            <p:ph type="title"/>
          </p:nvPr>
        </p:nvSpPr>
        <p:spPr/>
        <p:txBody>
          <a:bodyPr>
            <a:normAutofit/>
          </a:bodyPr>
          <a:lstStyle/>
          <a:p>
            <a:r>
              <a:rPr lang="tr-TR" sz="2000" dirty="0"/>
              <a:t>NEDEN TEST ve DENEME SINAVI ÇÖZÜYORUZ?</a:t>
            </a:r>
          </a:p>
        </p:txBody>
      </p:sp>
    </p:spTree>
    <p:extLst>
      <p:ext uri="{BB962C8B-B14F-4D97-AF65-F5344CB8AC3E}">
        <p14:creationId xmlns:p14="http://schemas.microsoft.com/office/powerpoint/2010/main" val="2642549838"/>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1856" y="2415822"/>
            <a:ext cx="7408333" cy="3450696"/>
          </a:xfrm>
        </p:spPr>
        <p:txBody>
          <a:bodyPr>
            <a:normAutofit/>
          </a:bodyPr>
          <a:lstStyle/>
          <a:p>
            <a:r>
              <a:rPr lang="tr-TR" dirty="0" smtClean="0"/>
              <a:t>Testler ve özellikle deneme sınavları, sınava hazırlanan öğrencilerin uzunca bir süre zihinsel faaliyet yaparak bir yerde oturma alışkanlığını          kazanması, zamanı </a:t>
            </a:r>
            <a:r>
              <a:rPr lang="tr-TR" dirty="0"/>
              <a:t>etkili </a:t>
            </a:r>
            <a:r>
              <a:rPr lang="tr-TR" dirty="0" smtClean="0"/>
              <a:t>kullanması ve sınav   stresiyle baş etmeyi öğrenmesi için fayda sağlar.</a:t>
            </a:r>
          </a:p>
          <a:p>
            <a:r>
              <a:rPr lang="tr-TR" dirty="0"/>
              <a:t>Eğitim kurumlarında ortak yapılan deneme sınavları, sınava giren diğer öğrencilere kıyasla durumunuzu göreceğiniz bir sınavdır.</a:t>
            </a:r>
          </a:p>
          <a:p>
            <a:endParaRPr lang="tr-TR" dirty="0" smtClean="0"/>
          </a:p>
        </p:txBody>
      </p:sp>
      <p:sp>
        <p:nvSpPr>
          <p:cNvPr id="2" name="Başlık 1"/>
          <p:cNvSpPr>
            <a:spLocks noGrp="1"/>
          </p:cNvSpPr>
          <p:nvPr>
            <p:ph type="title"/>
          </p:nvPr>
        </p:nvSpPr>
        <p:spPr/>
        <p:txBody>
          <a:bodyPr>
            <a:normAutofit/>
          </a:bodyPr>
          <a:lstStyle/>
          <a:p>
            <a:r>
              <a:rPr lang="tr-TR" sz="2000" dirty="0"/>
              <a:t>NEDEN TEST ve DENEME SINAVI ÇÖZÜYORUZ?</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5157192"/>
            <a:ext cx="1880757"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990784"/>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dirty="0"/>
              <a:t>Deneme sınavlarında yorulma, sıkkınlık , bıkkınlık, algıda zayıflama gibi olumsuz etkenlerin ortaya çıktığı zamanların farkına varılması; buna yönelik önlemler alınması için fırsat sunar. </a:t>
            </a:r>
          </a:p>
          <a:p>
            <a:pPr lvl="1"/>
            <a:r>
              <a:rPr lang="tr-TR" dirty="0" smtClean="0"/>
              <a:t>Sınav </a:t>
            </a:r>
            <a:r>
              <a:rPr lang="tr-TR" dirty="0"/>
              <a:t>süresince moraliniz bozulduğunda, konsantrasyonunuz  dağıldığında ve yorgunluk hissettiğinizde abartılı olmayacak  şekilde beden ve nefes egzersizi yapabilirsiniz. </a:t>
            </a:r>
          </a:p>
          <a:p>
            <a:endParaRPr lang="tr-TR" dirty="0"/>
          </a:p>
        </p:txBody>
      </p:sp>
      <p:sp>
        <p:nvSpPr>
          <p:cNvPr id="2" name="Başlık 1"/>
          <p:cNvSpPr>
            <a:spLocks noGrp="1"/>
          </p:cNvSpPr>
          <p:nvPr>
            <p:ph type="title"/>
          </p:nvPr>
        </p:nvSpPr>
        <p:spPr>
          <a:xfrm>
            <a:off x="-396552" y="814401"/>
            <a:ext cx="8229600" cy="1252728"/>
          </a:xfrm>
        </p:spPr>
        <p:txBody>
          <a:bodyPr>
            <a:normAutofit/>
          </a:bodyPr>
          <a:lstStyle/>
          <a:p>
            <a:r>
              <a:rPr lang="tr-TR" sz="2000" dirty="0"/>
              <a:t>NEDEN TEST ve DENEME SINAVI ÇÖZÜYORUZ?</a:t>
            </a:r>
          </a:p>
        </p:txBody>
      </p:sp>
      <p:pic>
        <p:nvPicPr>
          <p:cNvPr id="4098" name="Picture 2" descr="C:\Users\ASUS\Desktop\ind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263" y="1"/>
            <a:ext cx="2070786" cy="16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5020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dirty="0" smtClean="0"/>
              <a:t>Test </a:t>
            </a:r>
            <a:r>
              <a:rPr lang="tr-TR" dirty="0"/>
              <a:t>tekniğine dayalı sınavlarda başarısızlığın nedeni genellikle bilgi eksikliğinden değil, sorulara yaklaşım tarzından veya soru </a:t>
            </a:r>
            <a:r>
              <a:rPr lang="tr-TR" dirty="0" smtClean="0"/>
              <a:t>stiline </a:t>
            </a:r>
            <a:r>
              <a:rPr lang="tr-TR" dirty="0"/>
              <a:t>aşina olmamaktan kaynaklanır</a:t>
            </a:r>
            <a:r>
              <a:rPr lang="tr-TR" dirty="0" smtClean="0"/>
              <a:t>.</a:t>
            </a:r>
          </a:p>
          <a:p>
            <a:r>
              <a:rPr lang="tr-TR" dirty="0" smtClean="0"/>
              <a:t>Bilgi eksikliğine bağlı başarısızlığın olduğu durumlarda ise öncelik test çözmek değil, ders çalışmaktır.  </a:t>
            </a:r>
          </a:p>
          <a:p>
            <a:endParaRPr lang="tr-TR" dirty="0" smtClean="0"/>
          </a:p>
        </p:txBody>
      </p:sp>
      <p:sp>
        <p:nvSpPr>
          <p:cNvPr id="2" name="Başlık 1"/>
          <p:cNvSpPr>
            <a:spLocks noGrp="1"/>
          </p:cNvSpPr>
          <p:nvPr>
            <p:ph type="title"/>
          </p:nvPr>
        </p:nvSpPr>
        <p:spPr/>
        <p:txBody>
          <a:bodyPr>
            <a:normAutofit/>
          </a:bodyPr>
          <a:lstStyle/>
          <a:p>
            <a:pPr algn="ctr"/>
            <a:r>
              <a:rPr lang="tr-TR" sz="4000" dirty="0" smtClean="0"/>
              <a:t>TEST ÇÖZME TEKNİKLERİ</a:t>
            </a:r>
            <a:endParaRPr lang="tr-TR" sz="4000" dirty="0"/>
          </a:p>
        </p:txBody>
      </p:sp>
    </p:spTree>
    <p:extLst>
      <p:ext uri="{BB962C8B-B14F-4D97-AF65-F5344CB8AC3E}">
        <p14:creationId xmlns:p14="http://schemas.microsoft.com/office/powerpoint/2010/main" val="1792659038"/>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psikometrik-testl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780928"/>
            <a:ext cx="5426434" cy="3346301"/>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899592" y="1484784"/>
            <a:ext cx="7408333" cy="3450696"/>
          </a:xfrm>
        </p:spPr>
        <p:txBody>
          <a:bodyPr>
            <a:normAutofit/>
          </a:bodyPr>
          <a:lstStyle/>
          <a:p>
            <a:r>
              <a:rPr lang="tr-TR" dirty="0" smtClean="0"/>
              <a:t>Bilgi ile ilgili düşünce geliştirme veya bilgiye farklı açılardan bakabilme gücü (yorum), test çözme tekniğinin geliştirilmesini sağlar.</a:t>
            </a:r>
          </a:p>
        </p:txBody>
      </p:sp>
      <p:sp>
        <p:nvSpPr>
          <p:cNvPr id="2" name="Başlık 1"/>
          <p:cNvSpPr>
            <a:spLocks noGrp="1"/>
          </p:cNvSpPr>
          <p:nvPr>
            <p:ph type="title"/>
          </p:nvPr>
        </p:nvSpPr>
        <p:spPr/>
        <p:txBody>
          <a:bodyPr>
            <a:normAutofit/>
          </a:bodyPr>
          <a:lstStyle/>
          <a:p>
            <a:r>
              <a:rPr lang="tr-TR" sz="3200" b="1" dirty="0"/>
              <a:t>TEST ÇÖZME TEKNİKLERİ</a:t>
            </a:r>
          </a:p>
        </p:txBody>
      </p:sp>
    </p:spTree>
    <p:extLst>
      <p:ext uri="{BB962C8B-B14F-4D97-AF65-F5344CB8AC3E}">
        <p14:creationId xmlns:p14="http://schemas.microsoft.com/office/powerpoint/2010/main" val="2668519325"/>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SUS\Desktop\31487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908720"/>
            <a:ext cx="2432552" cy="57606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idx="1"/>
          </p:nvPr>
        </p:nvSpPr>
        <p:spPr>
          <a:xfrm>
            <a:off x="0" y="2116138"/>
            <a:ext cx="6732240" cy="4525963"/>
          </a:xfrm>
        </p:spPr>
        <p:txBody>
          <a:bodyPr>
            <a:normAutofit/>
          </a:bodyPr>
          <a:lstStyle/>
          <a:p>
            <a:r>
              <a:rPr lang="tr-TR" dirty="0" smtClean="0"/>
              <a:t>Doğru beslenme alışkanlığı, test çözme davranışınızda da temel unsurlardandır.</a:t>
            </a:r>
          </a:p>
          <a:p>
            <a:r>
              <a:rPr lang="tr-TR" dirty="0" smtClean="0"/>
              <a:t>Test çözerken uygun bir oturuş ve pozisyona sahip olmak, beyne ihtiyaç duyulan miktarda oksijen gönderilmesi </a:t>
            </a:r>
          </a:p>
          <a:p>
            <a:pPr marL="109728" indent="0">
              <a:buNone/>
            </a:pPr>
            <a:r>
              <a:rPr lang="tr-TR" dirty="0"/>
              <a:t> </a:t>
            </a:r>
            <a:r>
              <a:rPr lang="tr-TR" dirty="0" smtClean="0"/>
              <a:t>  ve bilgilerin hatırlanması açısından </a:t>
            </a:r>
          </a:p>
          <a:p>
            <a:pPr marL="109728" indent="0">
              <a:buNone/>
            </a:pPr>
            <a:r>
              <a:rPr lang="tr-TR" dirty="0"/>
              <a:t> </a:t>
            </a:r>
            <a:r>
              <a:rPr lang="tr-TR" dirty="0" smtClean="0"/>
              <a:t>  önemlidir.</a:t>
            </a:r>
          </a:p>
          <a:p>
            <a:r>
              <a:rPr lang="tr-TR" dirty="0" smtClean="0"/>
              <a:t>İşlemediğiniz konuların testlerini de önceden kesinlikle çözmeyin.</a:t>
            </a:r>
          </a:p>
          <a:p>
            <a:pPr marL="109728" indent="0">
              <a:buNone/>
            </a:pPr>
            <a:endParaRPr lang="tr-TR" dirty="0"/>
          </a:p>
          <a:p>
            <a:endParaRPr lang="tr-TR" dirty="0"/>
          </a:p>
          <a:p>
            <a:endParaRPr lang="tr-TR" dirty="0"/>
          </a:p>
        </p:txBody>
      </p:sp>
      <p:sp>
        <p:nvSpPr>
          <p:cNvPr id="2" name="Başlık 1"/>
          <p:cNvSpPr>
            <a:spLocks noGrp="1"/>
          </p:cNvSpPr>
          <p:nvPr>
            <p:ph type="title"/>
          </p:nvPr>
        </p:nvSpPr>
        <p:spPr>
          <a:xfrm>
            <a:off x="467544" y="476672"/>
            <a:ext cx="6598693" cy="936104"/>
          </a:xfrm>
        </p:spPr>
        <p:txBody>
          <a:bodyPr>
            <a:noAutofit/>
          </a:bodyPr>
          <a:lstStyle/>
          <a:p>
            <a:pPr algn="ctr"/>
            <a:r>
              <a:rPr lang="tr-TR" sz="3600" dirty="0" smtClean="0"/>
              <a:t>TEST ÇÖZMEYE BAŞLARKEN </a:t>
            </a:r>
            <a:br>
              <a:rPr lang="tr-TR" sz="3600" dirty="0" smtClean="0"/>
            </a:br>
            <a:r>
              <a:rPr lang="tr-TR" sz="3600" dirty="0" smtClean="0"/>
              <a:t>DİKKAT EDİLMESİ GEREKENLER</a:t>
            </a:r>
            <a:endParaRPr lang="tr-TR" sz="3600" dirty="0"/>
          </a:p>
        </p:txBody>
      </p:sp>
    </p:spTree>
    <p:extLst>
      <p:ext uri="{BB962C8B-B14F-4D97-AF65-F5344CB8AC3E}">
        <p14:creationId xmlns:p14="http://schemas.microsoft.com/office/powerpoint/2010/main" val="2324944293"/>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alga Biçimi">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alga Biçim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773</TotalTime>
  <Words>1367</Words>
  <Application>Microsoft Office PowerPoint</Application>
  <PresentationFormat>Ekran Gösterisi (4:3)</PresentationFormat>
  <Paragraphs>119</Paragraphs>
  <Slides>34</Slides>
  <Notes>0</Notes>
  <HiddenSlides>0</HiddenSlides>
  <MMClips>0</MMClips>
  <ScaleCrop>false</ScaleCrop>
  <HeadingPairs>
    <vt:vector size="4" baseType="variant">
      <vt:variant>
        <vt:lpstr>Tema</vt:lpstr>
      </vt:variant>
      <vt:variant>
        <vt:i4>1</vt:i4>
      </vt:variant>
      <vt:variant>
        <vt:lpstr>Slayt Başlıkları</vt:lpstr>
      </vt:variant>
      <vt:variant>
        <vt:i4>34</vt:i4>
      </vt:variant>
    </vt:vector>
  </HeadingPairs>
  <TitlesOfParts>
    <vt:vector size="35" baseType="lpstr">
      <vt:lpstr>Dalga Biçimi</vt:lpstr>
      <vt:lpstr>TEST ÇÖZME TEKNİKLERİ</vt:lpstr>
      <vt:lpstr>Sunum Akışı</vt:lpstr>
      <vt:lpstr>NEDEN TEST ve DENEME SINAVI ÇÖZÜYORUZ?</vt:lpstr>
      <vt:lpstr>NEDEN TEST ve DENEME SINAVI ÇÖZÜYORUZ?</vt:lpstr>
      <vt:lpstr>NEDEN TEST ve DENEME SINAVI ÇÖZÜYORUZ?</vt:lpstr>
      <vt:lpstr>NEDEN TEST ve DENEME SINAVI ÇÖZÜYORUZ?</vt:lpstr>
      <vt:lpstr>TEST ÇÖZME TEKNİKLERİ</vt:lpstr>
      <vt:lpstr>TEST ÇÖZME TEKNİKLERİ</vt:lpstr>
      <vt:lpstr>TEST ÇÖZMEYE BAŞLARKEN  DİKKAT EDİLMESİ GEREKENLER</vt:lpstr>
      <vt:lpstr>TEST ÇÖZMEYE BAŞLARKEN DİKKAT EDİLMESİ GEREKENLER</vt:lpstr>
      <vt:lpstr>TEST ÇÖZMEYE BAŞLARKEN DİKKAT EDİLMESİ GEREKENLER</vt:lpstr>
      <vt:lpstr>TEST ÇÖZERKEN  DİKKAT EDİLMESİ GEREKENLER</vt:lpstr>
      <vt:lpstr>TEST ÇÖZERKEN DİKKAT EDİLMESİ GEREKENLER</vt:lpstr>
      <vt:lpstr>TEST ÇÖZERKEN DİKKAT EDİLMESİ GEREKENLER</vt:lpstr>
      <vt:lpstr>TEST ÇÖZERKEN DİKKAT EDİLMESİ GEREKENLER</vt:lpstr>
      <vt:lpstr>TEST ÇÖZERKEN DİKKAT EDİLMESİ GEREKENLER</vt:lpstr>
      <vt:lpstr>TEST ÇÖZERKEN DİKKAT EDİLMESİ GEREKENLER</vt:lpstr>
      <vt:lpstr>PowerPoint Sunusu</vt:lpstr>
      <vt:lpstr>TEST ÇÖZERKEN DİKKAT EDİLMESİ GEREKENLER</vt:lpstr>
      <vt:lpstr>SINAVLARDA ZAMAN YÖNETİMİ TEKNİKLERİ</vt:lpstr>
      <vt:lpstr>SINAVLARDA ZAMAN YÖNETİMİ TEKNİKLERİ</vt:lpstr>
      <vt:lpstr>SINAVLARDA ZAMAN YÖNETİMİ TEKNİKLERİ</vt:lpstr>
      <vt:lpstr>SINAVLARDA ZAMAN YÖNETİMİ TEKNİKLERİ</vt:lpstr>
      <vt:lpstr>TURLAMA TEKNİĞİ</vt:lpstr>
      <vt:lpstr>TURLAMA TEKNİĞİ</vt:lpstr>
      <vt:lpstr>TURLAMA TEKNİĞİ</vt:lpstr>
      <vt:lpstr>DENEME SINAVI ÇÖZERKEN  DİKKAT EDİLMESİ GEREKENLER</vt:lpstr>
      <vt:lpstr>DENEME SINAVI ÇÖZERKEN DİKKAT EDİLMESİ GEREKENLER</vt:lpstr>
      <vt:lpstr>DENEME SINAVI ÇÖZERKEN DİKKAT EDİLMESİ GEREKENLER</vt:lpstr>
      <vt:lpstr>DENEME SINAVI ÇÖZERKEN DİKKAT EDİLMESİ GEREKENLER</vt:lpstr>
      <vt:lpstr>KODLAMA TEKNİKLERİ</vt:lpstr>
      <vt:lpstr>KODLAMA TEKNİKLERİ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 ÇÖZME TEKNİKLERİ</dc:title>
  <dc:creator>ASUS</dc:creator>
  <cp:lastModifiedBy>DELL</cp:lastModifiedBy>
  <cp:revision>51</cp:revision>
  <dcterms:created xsi:type="dcterms:W3CDTF">2014-09-30T05:53:22Z</dcterms:created>
  <dcterms:modified xsi:type="dcterms:W3CDTF">2018-04-23T13:30:14Z</dcterms:modified>
</cp:coreProperties>
</file>