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83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81" r:id="rId11"/>
    <p:sldId id="266" r:id="rId12"/>
    <p:sldId id="276" r:id="rId13"/>
    <p:sldId id="277" r:id="rId14"/>
    <p:sldId id="278" r:id="rId15"/>
    <p:sldId id="279" r:id="rId16"/>
    <p:sldId id="280" r:id="rId17"/>
    <p:sldId id="269" r:id="rId18"/>
    <p:sldId id="282" r:id="rId19"/>
    <p:sldId id="270" r:id="rId20"/>
    <p:sldId id="271" r:id="rId21"/>
    <p:sldId id="284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21D8C-9C83-45EC-9AF1-2B1D54D8CFF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40B342-134D-40D8-89A0-87DDAF991F19}">
      <dgm:prSet/>
      <dgm:spPr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tr-TR" dirty="0" smtClean="0"/>
            <a:t>Aşırı hareketlilik ya da içe kapanık olma hali</a:t>
          </a:r>
          <a:endParaRPr lang="tr-TR" dirty="0"/>
        </a:p>
      </dgm:t>
    </dgm:pt>
    <dgm:pt modelId="{7A0A52A1-DF62-42D4-B751-FD2219B2D4EB}" type="parTrans" cxnId="{AE1D89BC-8F35-4EE2-83BC-E548F9E269DF}">
      <dgm:prSet/>
      <dgm:spPr/>
      <dgm:t>
        <a:bodyPr/>
        <a:lstStyle/>
        <a:p>
          <a:endParaRPr lang="tr-TR"/>
        </a:p>
      </dgm:t>
    </dgm:pt>
    <dgm:pt modelId="{579063FA-577D-41B9-8259-0E83BFAE2944}" type="sibTrans" cxnId="{AE1D89BC-8F35-4EE2-83BC-E548F9E269DF}">
      <dgm:prSet/>
      <dgm:spPr/>
      <dgm:t>
        <a:bodyPr/>
        <a:lstStyle/>
        <a:p>
          <a:endParaRPr lang="tr-TR"/>
        </a:p>
      </dgm:t>
    </dgm:pt>
    <dgm:pt modelId="{F1DD4B2D-6065-4184-856B-A4CEEE874283}">
      <dgm:prSet/>
      <dgm:spPr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tr-TR" dirty="0" smtClean="0"/>
            <a:t>Zamanı verimsiz ve düzensiz kullanma</a:t>
          </a:r>
          <a:endParaRPr lang="tr-TR" dirty="0"/>
        </a:p>
      </dgm:t>
    </dgm:pt>
    <dgm:pt modelId="{D4AC6C7B-BF89-4304-A515-2ADDB7CCAAB1}" type="parTrans" cxnId="{C6DCD1D1-9A9E-45AE-9AA7-9B74AA708682}">
      <dgm:prSet/>
      <dgm:spPr/>
      <dgm:t>
        <a:bodyPr/>
        <a:lstStyle/>
        <a:p>
          <a:endParaRPr lang="tr-TR"/>
        </a:p>
      </dgm:t>
    </dgm:pt>
    <dgm:pt modelId="{D3C67996-6279-421E-AAC4-E967FCA5573A}" type="sibTrans" cxnId="{C6DCD1D1-9A9E-45AE-9AA7-9B74AA708682}">
      <dgm:prSet/>
      <dgm:spPr/>
      <dgm:t>
        <a:bodyPr/>
        <a:lstStyle/>
        <a:p>
          <a:endParaRPr lang="tr-TR"/>
        </a:p>
      </dgm:t>
    </dgm:pt>
    <dgm:pt modelId="{76C2D2BA-861B-4CCC-BBF6-451669E4670E}">
      <dgm:prSet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pPr rtl="0"/>
          <a:r>
            <a:rPr lang="tr-TR" dirty="0" smtClean="0"/>
            <a:t>Huzursuz ve sabırsız durum</a:t>
          </a:r>
          <a:endParaRPr lang="tr-TR" dirty="0"/>
        </a:p>
      </dgm:t>
    </dgm:pt>
    <dgm:pt modelId="{9E4BAF4B-79DF-48FC-AE47-F8AE6837E727}" type="parTrans" cxnId="{4E8A7421-DE93-4235-B2B8-30801D85761A}">
      <dgm:prSet/>
      <dgm:spPr/>
      <dgm:t>
        <a:bodyPr/>
        <a:lstStyle/>
        <a:p>
          <a:endParaRPr lang="tr-TR"/>
        </a:p>
      </dgm:t>
    </dgm:pt>
    <dgm:pt modelId="{FB0D01F6-D2E8-475F-A19B-3D57E00D4A1E}" type="sibTrans" cxnId="{4E8A7421-DE93-4235-B2B8-30801D85761A}">
      <dgm:prSet/>
      <dgm:spPr/>
      <dgm:t>
        <a:bodyPr/>
        <a:lstStyle/>
        <a:p>
          <a:endParaRPr lang="tr-TR"/>
        </a:p>
      </dgm:t>
    </dgm:pt>
    <dgm:pt modelId="{4330867C-6FB8-4F53-AD87-4E2ECD0AC744}" type="pres">
      <dgm:prSet presAssocID="{3C121D8C-9C83-45EC-9AF1-2B1D54D8CFF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A1323A-7950-4FF6-8A3E-A71A40A86A00}" type="pres">
      <dgm:prSet presAssocID="{EE40B342-134D-40D8-89A0-87DDAF991F19}" presName="circ1" presStyleLbl="vennNode1" presStyleIdx="0" presStyleCnt="3"/>
      <dgm:spPr/>
      <dgm:t>
        <a:bodyPr/>
        <a:lstStyle/>
        <a:p>
          <a:endParaRPr lang="tr-TR"/>
        </a:p>
      </dgm:t>
    </dgm:pt>
    <dgm:pt modelId="{40AC1905-C516-4DC4-928A-998EFE2CAFC7}" type="pres">
      <dgm:prSet presAssocID="{EE40B342-134D-40D8-89A0-87DDAF991F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AF6672-D67E-4F73-8295-15F0EF9CC1D8}" type="pres">
      <dgm:prSet presAssocID="{F1DD4B2D-6065-4184-856B-A4CEEE874283}" presName="circ2" presStyleLbl="vennNode1" presStyleIdx="1" presStyleCnt="3"/>
      <dgm:spPr/>
      <dgm:t>
        <a:bodyPr/>
        <a:lstStyle/>
        <a:p>
          <a:endParaRPr lang="tr-TR"/>
        </a:p>
      </dgm:t>
    </dgm:pt>
    <dgm:pt modelId="{129E0523-92B3-4CB4-9621-BD1077417266}" type="pres">
      <dgm:prSet presAssocID="{F1DD4B2D-6065-4184-856B-A4CEEE8742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8A4B2F-0255-4750-9F40-56A598C90357}" type="pres">
      <dgm:prSet presAssocID="{76C2D2BA-861B-4CCC-BBF6-451669E4670E}" presName="circ3" presStyleLbl="vennNode1" presStyleIdx="2" presStyleCnt="3"/>
      <dgm:spPr/>
      <dgm:t>
        <a:bodyPr/>
        <a:lstStyle/>
        <a:p>
          <a:endParaRPr lang="tr-TR"/>
        </a:p>
      </dgm:t>
    </dgm:pt>
    <dgm:pt modelId="{66B66665-A2AF-4C2D-9B58-95E15823FB95}" type="pres">
      <dgm:prSet presAssocID="{76C2D2BA-861B-4CCC-BBF6-451669E467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D9AE64-8D46-4065-93CD-FC0265D2CF8B}" type="presOf" srcId="{EE40B342-134D-40D8-89A0-87DDAF991F19}" destId="{45A1323A-7950-4FF6-8A3E-A71A40A86A00}" srcOrd="0" destOrd="0" presId="urn:microsoft.com/office/officeart/2005/8/layout/venn1"/>
    <dgm:cxn modelId="{62FB84B4-95D2-41C5-9C69-4A3AD45BE73A}" type="presOf" srcId="{76C2D2BA-861B-4CCC-BBF6-451669E4670E}" destId="{66B66665-A2AF-4C2D-9B58-95E15823FB95}" srcOrd="1" destOrd="0" presId="urn:microsoft.com/office/officeart/2005/8/layout/venn1"/>
    <dgm:cxn modelId="{91F3981B-CE32-4AC5-8B68-40DB1601020A}" type="presOf" srcId="{F1DD4B2D-6065-4184-856B-A4CEEE874283}" destId="{129E0523-92B3-4CB4-9621-BD1077417266}" srcOrd="1" destOrd="0" presId="urn:microsoft.com/office/officeart/2005/8/layout/venn1"/>
    <dgm:cxn modelId="{C24E0815-5295-4793-99AF-E5E06A158193}" type="presOf" srcId="{EE40B342-134D-40D8-89A0-87DDAF991F19}" destId="{40AC1905-C516-4DC4-928A-998EFE2CAFC7}" srcOrd="1" destOrd="0" presId="urn:microsoft.com/office/officeart/2005/8/layout/venn1"/>
    <dgm:cxn modelId="{AE1D89BC-8F35-4EE2-83BC-E548F9E269DF}" srcId="{3C121D8C-9C83-45EC-9AF1-2B1D54D8CFF3}" destId="{EE40B342-134D-40D8-89A0-87DDAF991F19}" srcOrd="0" destOrd="0" parTransId="{7A0A52A1-DF62-42D4-B751-FD2219B2D4EB}" sibTransId="{579063FA-577D-41B9-8259-0E83BFAE2944}"/>
    <dgm:cxn modelId="{4B20EB45-0DF0-4820-9801-EBDE5C04E0F3}" type="presOf" srcId="{76C2D2BA-861B-4CCC-BBF6-451669E4670E}" destId="{BF8A4B2F-0255-4750-9F40-56A598C90357}" srcOrd="0" destOrd="0" presId="urn:microsoft.com/office/officeart/2005/8/layout/venn1"/>
    <dgm:cxn modelId="{4E8A7421-DE93-4235-B2B8-30801D85761A}" srcId="{3C121D8C-9C83-45EC-9AF1-2B1D54D8CFF3}" destId="{76C2D2BA-861B-4CCC-BBF6-451669E4670E}" srcOrd="2" destOrd="0" parTransId="{9E4BAF4B-79DF-48FC-AE47-F8AE6837E727}" sibTransId="{FB0D01F6-D2E8-475F-A19B-3D57E00D4A1E}"/>
    <dgm:cxn modelId="{C6DCD1D1-9A9E-45AE-9AA7-9B74AA708682}" srcId="{3C121D8C-9C83-45EC-9AF1-2B1D54D8CFF3}" destId="{F1DD4B2D-6065-4184-856B-A4CEEE874283}" srcOrd="1" destOrd="0" parTransId="{D4AC6C7B-BF89-4304-A515-2ADDB7CCAAB1}" sibTransId="{D3C67996-6279-421E-AAC4-E967FCA5573A}"/>
    <dgm:cxn modelId="{9BD5C7B3-959E-4C78-A4AC-1BF4C1BD02E4}" type="presOf" srcId="{3C121D8C-9C83-45EC-9AF1-2B1D54D8CFF3}" destId="{4330867C-6FB8-4F53-AD87-4E2ECD0AC744}" srcOrd="0" destOrd="0" presId="urn:microsoft.com/office/officeart/2005/8/layout/venn1"/>
    <dgm:cxn modelId="{1002C5A8-E7CF-44E0-BAB6-DE00EB120F76}" type="presOf" srcId="{F1DD4B2D-6065-4184-856B-A4CEEE874283}" destId="{67AF6672-D67E-4F73-8295-15F0EF9CC1D8}" srcOrd="0" destOrd="0" presId="urn:microsoft.com/office/officeart/2005/8/layout/venn1"/>
    <dgm:cxn modelId="{4E207C68-D6F0-43B0-9F87-D5BCA1CA1B57}" type="presParOf" srcId="{4330867C-6FB8-4F53-AD87-4E2ECD0AC744}" destId="{45A1323A-7950-4FF6-8A3E-A71A40A86A00}" srcOrd="0" destOrd="0" presId="urn:microsoft.com/office/officeart/2005/8/layout/venn1"/>
    <dgm:cxn modelId="{45DF39FD-EE60-4DF0-A3DB-10E563E5D614}" type="presParOf" srcId="{4330867C-6FB8-4F53-AD87-4E2ECD0AC744}" destId="{40AC1905-C516-4DC4-928A-998EFE2CAFC7}" srcOrd="1" destOrd="0" presId="urn:microsoft.com/office/officeart/2005/8/layout/venn1"/>
    <dgm:cxn modelId="{CD51A245-715A-44CF-85AC-7CDB2CA27F01}" type="presParOf" srcId="{4330867C-6FB8-4F53-AD87-4E2ECD0AC744}" destId="{67AF6672-D67E-4F73-8295-15F0EF9CC1D8}" srcOrd="2" destOrd="0" presId="urn:microsoft.com/office/officeart/2005/8/layout/venn1"/>
    <dgm:cxn modelId="{259278BD-9EDA-45A9-ABD0-8EAABBDE32CD}" type="presParOf" srcId="{4330867C-6FB8-4F53-AD87-4E2ECD0AC744}" destId="{129E0523-92B3-4CB4-9621-BD1077417266}" srcOrd="3" destOrd="0" presId="urn:microsoft.com/office/officeart/2005/8/layout/venn1"/>
    <dgm:cxn modelId="{A9CF6FDA-21F0-408A-9935-6B384C146E19}" type="presParOf" srcId="{4330867C-6FB8-4F53-AD87-4E2ECD0AC744}" destId="{BF8A4B2F-0255-4750-9F40-56A598C90357}" srcOrd="4" destOrd="0" presId="urn:microsoft.com/office/officeart/2005/8/layout/venn1"/>
    <dgm:cxn modelId="{C4FEB2E7-E199-4500-9531-E0A0238282B6}" type="presParOf" srcId="{4330867C-6FB8-4F53-AD87-4E2ECD0AC744}" destId="{66B66665-A2AF-4C2D-9B58-95E15823FB95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B7C49-2B22-4D2C-9B2E-9CDA9CEF90A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662D076-70C8-4EDE-A152-D1CE8C3A4949}">
      <dgm:prSet custT="1"/>
      <dgm:spPr/>
      <dgm:t>
        <a:bodyPr/>
        <a:lstStyle/>
        <a:p>
          <a:pPr rtl="0"/>
          <a:r>
            <a:rPr lang="tr-TR" sz="2400" b="1" dirty="0" smtClean="0"/>
            <a:t>Sınav kaygısının oluşmasında etkisi olan olumsuz otomatik düşünceler nelerdir?</a:t>
          </a:r>
          <a:endParaRPr lang="tr-TR" sz="2400" b="1" dirty="0"/>
        </a:p>
      </dgm:t>
    </dgm:pt>
    <dgm:pt modelId="{5DE63BD2-2258-481B-8736-6A3EB91DEAEC}" type="parTrans" cxnId="{D37A0DE1-91B0-40B0-A099-C730399B87EA}">
      <dgm:prSet/>
      <dgm:spPr/>
      <dgm:t>
        <a:bodyPr/>
        <a:lstStyle/>
        <a:p>
          <a:endParaRPr lang="tr-TR" sz="4000"/>
        </a:p>
      </dgm:t>
    </dgm:pt>
    <dgm:pt modelId="{174D1886-7F49-4EF5-8B6C-56960D27B525}" type="sibTrans" cxnId="{D37A0DE1-91B0-40B0-A099-C730399B87EA}">
      <dgm:prSet/>
      <dgm:spPr/>
      <dgm:t>
        <a:bodyPr/>
        <a:lstStyle/>
        <a:p>
          <a:endParaRPr lang="tr-TR" sz="4000"/>
        </a:p>
      </dgm:t>
    </dgm:pt>
    <dgm:pt modelId="{075F00B8-B398-4D04-B002-549AAD379430}">
      <dgm:prSet custT="1"/>
      <dgm:spPr/>
      <dgm:t>
        <a:bodyPr/>
        <a:lstStyle/>
        <a:p>
          <a:pPr rtl="0"/>
          <a:r>
            <a:rPr lang="tr-TR" sz="2400" b="1" dirty="0" smtClean="0"/>
            <a:t>Alternatif düşünceler nelerdir?</a:t>
          </a:r>
          <a:endParaRPr lang="tr-TR" sz="2400" b="1" dirty="0"/>
        </a:p>
      </dgm:t>
    </dgm:pt>
    <dgm:pt modelId="{E7790F9A-0216-4732-8F19-665E60DA9E24}" type="parTrans" cxnId="{2CAEDD38-3AFC-40F5-ACEC-D1A35726BE0A}">
      <dgm:prSet/>
      <dgm:spPr/>
      <dgm:t>
        <a:bodyPr/>
        <a:lstStyle/>
        <a:p>
          <a:endParaRPr lang="tr-TR" sz="4000"/>
        </a:p>
      </dgm:t>
    </dgm:pt>
    <dgm:pt modelId="{35A46EAD-0BEA-4FB7-969F-126454E8B11A}" type="sibTrans" cxnId="{2CAEDD38-3AFC-40F5-ACEC-D1A35726BE0A}">
      <dgm:prSet/>
      <dgm:spPr/>
      <dgm:t>
        <a:bodyPr/>
        <a:lstStyle/>
        <a:p>
          <a:endParaRPr lang="tr-TR" sz="4000"/>
        </a:p>
      </dgm:t>
    </dgm:pt>
    <dgm:pt modelId="{59C41C61-F0A6-469D-9C0A-DB2C6BB400B2}">
      <dgm:prSet custT="1"/>
      <dgm:spPr/>
      <dgm:t>
        <a:bodyPr/>
        <a:lstStyle/>
        <a:p>
          <a:r>
            <a:rPr lang="tr-TR" sz="2400" dirty="0" smtClean="0"/>
            <a:t>“Bu konuları anlayamıyorum, aptal olmalıyım.”</a:t>
          </a:r>
          <a:endParaRPr lang="tr-TR" sz="2400" dirty="0"/>
        </a:p>
      </dgm:t>
    </dgm:pt>
    <dgm:pt modelId="{1FB912CF-0E11-487D-B7BE-04BE00EB9485}" type="parTrans" cxnId="{8215181B-71B5-4336-9618-5EB07DFF9660}">
      <dgm:prSet/>
      <dgm:spPr/>
      <dgm:t>
        <a:bodyPr/>
        <a:lstStyle/>
        <a:p>
          <a:endParaRPr lang="tr-TR" sz="4000"/>
        </a:p>
      </dgm:t>
    </dgm:pt>
    <dgm:pt modelId="{EFD35BE0-22ED-4098-BEEF-E6B03C4DEC87}" type="sibTrans" cxnId="{8215181B-71B5-4336-9618-5EB07DFF9660}">
      <dgm:prSet/>
      <dgm:spPr/>
      <dgm:t>
        <a:bodyPr/>
        <a:lstStyle/>
        <a:p>
          <a:endParaRPr lang="tr-TR" sz="4000"/>
        </a:p>
      </dgm:t>
    </dgm:pt>
    <dgm:pt modelId="{049DD1E6-CD00-40D2-A84C-0B9596ECC3DB}">
      <dgm:prSet custT="1"/>
      <dgm:spPr/>
      <dgm:t>
        <a:bodyPr/>
        <a:lstStyle/>
        <a:p>
          <a:r>
            <a:rPr lang="tr-TR" sz="2400" dirty="0" smtClean="0"/>
            <a:t>“Bunda başarısız olmam her zaman olacağım anlamına gelmez.” </a:t>
          </a:r>
          <a:endParaRPr lang="tr-TR" sz="2400" dirty="0"/>
        </a:p>
      </dgm:t>
    </dgm:pt>
    <dgm:pt modelId="{5A31E930-C550-438E-8E06-0C1D7AB0DDF7}" type="parTrans" cxnId="{E335495A-8AB9-4D1D-8C54-E6F0256E3F03}">
      <dgm:prSet/>
      <dgm:spPr/>
      <dgm:t>
        <a:bodyPr/>
        <a:lstStyle/>
        <a:p>
          <a:endParaRPr lang="tr-TR" sz="4000"/>
        </a:p>
      </dgm:t>
    </dgm:pt>
    <dgm:pt modelId="{102B6656-EBF8-480C-A172-AC869954B28A}" type="sibTrans" cxnId="{E335495A-8AB9-4D1D-8C54-E6F0256E3F03}">
      <dgm:prSet/>
      <dgm:spPr/>
      <dgm:t>
        <a:bodyPr/>
        <a:lstStyle/>
        <a:p>
          <a:endParaRPr lang="tr-TR" sz="4000"/>
        </a:p>
      </dgm:t>
    </dgm:pt>
    <dgm:pt modelId="{ABD6FD7E-762F-4153-83AD-929B97762EFC}" type="pres">
      <dgm:prSet presAssocID="{209B7C49-2B22-4D2C-9B2E-9CDA9CEF90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B0AC55-4053-4B2C-A413-2F83C15FD01B}" type="pres">
      <dgm:prSet presAssocID="{E662D076-70C8-4EDE-A152-D1CE8C3A4949}" presName="parentLin" presStyleCnt="0"/>
      <dgm:spPr/>
    </dgm:pt>
    <dgm:pt modelId="{448CA165-F906-4E81-820A-6B46A12F9815}" type="pres">
      <dgm:prSet presAssocID="{E662D076-70C8-4EDE-A152-D1CE8C3A4949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3403A53C-1BB5-4E89-8E0B-885A7ABC27AF}" type="pres">
      <dgm:prSet presAssocID="{E662D076-70C8-4EDE-A152-D1CE8C3A49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6F8517-93BF-44C9-BFFC-E8B6679E3D65}" type="pres">
      <dgm:prSet presAssocID="{E662D076-70C8-4EDE-A152-D1CE8C3A4949}" presName="negativeSpace" presStyleCnt="0"/>
      <dgm:spPr/>
    </dgm:pt>
    <dgm:pt modelId="{1670C948-8AF7-487B-900B-797C4E462AC0}" type="pres">
      <dgm:prSet presAssocID="{E662D076-70C8-4EDE-A152-D1CE8C3A494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968653-23FB-44B1-86FD-B917AA675D87}" type="pres">
      <dgm:prSet presAssocID="{174D1886-7F49-4EF5-8B6C-56960D27B525}" presName="spaceBetweenRectangles" presStyleCnt="0"/>
      <dgm:spPr/>
    </dgm:pt>
    <dgm:pt modelId="{A44DE61C-D609-4D75-B176-D5D6337AA085}" type="pres">
      <dgm:prSet presAssocID="{075F00B8-B398-4D04-B002-549AAD379430}" presName="parentLin" presStyleCnt="0"/>
      <dgm:spPr/>
    </dgm:pt>
    <dgm:pt modelId="{6EFDA3ED-54DF-46A2-9455-0AD8007B2E22}" type="pres">
      <dgm:prSet presAssocID="{075F00B8-B398-4D04-B002-549AAD379430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E1048674-9B25-48C2-ABFE-C74A77CF4482}" type="pres">
      <dgm:prSet presAssocID="{075F00B8-B398-4D04-B002-549AAD3794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E56DCA-355E-4C3D-BAC3-1CE3AF3C3340}" type="pres">
      <dgm:prSet presAssocID="{075F00B8-B398-4D04-B002-549AAD379430}" presName="negativeSpace" presStyleCnt="0"/>
      <dgm:spPr/>
    </dgm:pt>
    <dgm:pt modelId="{E1296AFE-F26E-49AD-8323-07033CA42BBA}" type="pres">
      <dgm:prSet presAssocID="{075F00B8-B398-4D04-B002-549AAD37943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AEDD38-3AFC-40F5-ACEC-D1A35726BE0A}" srcId="{209B7C49-2B22-4D2C-9B2E-9CDA9CEF90A8}" destId="{075F00B8-B398-4D04-B002-549AAD379430}" srcOrd="1" destOrd="0" parTransId="{E7790F9A-0216-4732-8F19-665E60DA9E24}" sibTransId="{35A46EAD-0BEA-4FB7-969F-126454E8B11A}"/>
    <dgm:cxn modelId="{A730F788-2750-4015-BD8E-C0F69F2E2606}" type="presOf" srcId="{049DD1E6-CD00-40D2-A84C-0B9596ECC3DB}" destId="{E1296AFE-F26E-49AD-8323-07033CA42BBA}" srcOrd="0" destOrd="0" presId="urn:microsoft.com/office/officeart/2005/8/layout/list1"/>
    <dgm:cxn modelId="{EE7F380A-138E-4602-97A9-DA9F00810374}" type="presOf" srcId="{E662D076-70C8-4EDE-A152-D1CE8C3A4949}" destId="{3403A53C-1BB5-4E89-8E0B-885A7ABC27AF}" srcOrd="1" destOrd="0" presId="urn:microsoft.com/office/officeart/2005/8/layout/list1"/>
    <dgm:cxn modelId="{8215181B-71B5-4336-9618-5EB07DFF9660}" srcId="{E662D076-70C8-4EDE-A152-D1CE8C3A4949}" destId="{59C41C61-F0A6-469D-9C0A-DB2C6BB400B2}" srcOrd="0" destOrd="0" parTransId="{1FB912CF-0E11-487D-B7BE-04BE00EB9485}" sibTransId="{EFD35BE0-22ED-4098-BEEF-E6B03C4DEC87}"/>
    <dgm:cxn modelId="{D5E35A01-207D-4EE9-B9EF-3BEC3B775575}" type="presOf" srcId="{209B7C49-2B22-4D2C-9B2E-9CDA9CEF90A8}" destId="{ABD6FD7E-762F-4153-83AD-929B97762EFC}" srcOrd="0" destOrd="0" presId="urn:microsoft.com/office/officeart/2005/8/layout/list1"/>
    <dgm:cxn modelId="{2865869E-0EA8-4F17-B5E5-B3F49B5C3699}" type="presOf" srcId="{59C41C61-F0A6-469D-9C0A-DB2C6BB400B2}" destId="{1670C948-8AF7-487B-900B-797C4E462AC0}" srcOrd="0" destOrd="0" presId="urn:microsoft.com/office/officeart/2005/8/layout/list1"/>
    <dgm:cxn modelId="{E335495A-8AB9-4D1D-8C54-E6F0256E3F03}" srcId="{075F00B8-B398-4D04-B002-549AAD379430}" destId="{049DD1E6-CD00-40D2-A84C-0B9596ECC3DB}" srcOrd="0" destOrd="0" parTransId="{5A31E930-C550-438E-8E06-0C1D7AB0DDF7}" sibTransId="{102B6656-EBF8-480C-A172-AC869954B28A}"/>
    <dgm:cxn modelId="{CCF026FD-BF50-4E47-9705-30A6C9B798BC}" type="presOf" srcId="{075F00B8-B398-4D04-B002-549AAD379430}" destId="{E1048674-9B25-48C2-ABFE-C74A77CF4482}" srcOrd="1" destOrd="0" presId="urn:microsoft.com/office/officeart/2005/8/layout/list1"/>
    <dgm:cxn modelId="{8209705A-BDA9-49B2-BFE2-2E16C38C58BF}" type="presOf" srcId="{E662D076-70C8-4EDE-A152-D1CE8C3A4949}" destId="{448CA165-F906-4E81-820A-6B46A12F9815}" srcOrd="0" destOrd="0" presId="urn:microsoft.com/office/officeart/2005/8/layout/list1"/>
    <dgm:cxn modelId="{0936FD2D-06FD-4B1B-A52A-2D03CA9CF7AE}" type="presOf" srcId="{075F00B8-B398-4D04-B002-549AAD379430}" destId="{6EFDA3ED-54DF-46A2-9455-0AD8007B2E22}" srcOrd="0" destOrd="0" presId="urn:microsoft.com/office/officeart/2005/8/layout/list1"/>
    <dgm:cxn modelId="{D37A0DE1-91B0-40B0-A099-C730399B87EA}" srcId="{209B7C49-2B22-4D2C-9B2E-9CDA9CEF90A8}" destId="{E662D076-70C8-4EDE-A152-D1CE8C3A4949}" srcOrd="0" destOrd="0" parTransId="{5DE63BD2-2258-481B-8736-6A3EB91DEAEC}" sibTransId="{174D1886-7F49-4EF5-8B6C-56960D27B525}"/>
    <dgm:cxn modelId="{2B6F5C51-2CFB-4F3D-BDBB-4F461498F1A7}" type="presParOf" srcId="{ABD6FD7E-762F-4153-83AD-929B97762EFC}" destId="{FEB0AC55-4053-4B2C-A413-2F83C15FD01B}" srcOrd="0" destOrd="0" presId="urn:microsoft.com/office/officeart/2005/8/layout/list1"/>
    <dgm:cxn modelId="{E7094C58-0958-4945-A4F0-A25C4B31ACE3}" type="presParOf" srcId="{FEB0AC55-4053-4B2C-A413-2F83C15FD01B}" destId="{448CA165-F906-4E81-820A-6B46A12F9815}" srcOrd="0" destOrd="0" presId="urn:microsoft.com/office/officeart/2005/8/layout/list1"/>
    <dgm:cxn modelId="{D308795E-BC67-4079-B571-888AEDD4B456}" type="presParOf" srcId="{FEB0AC55-4053-4B2C-A413-2F83C15FD01B}" destId="{3403A53C-1BB5-4E89-8E0B-885A7ABC27AF}" srcOrd="1" destOrd="0" presId="urn:microsoft.com/office/officeart/2005/8/layout/list1"/>
    <dgm:cxn modelId="{A4A13457-B37E-4DF1-8328-A040BE281E5C}" type="presParOf" srcId="{ABD6FD7E-762F-4153-83AD-929B97762EFC}" destId="{1F6F8517-93BF-44C9-BFFC-E8B6679E3D65}" srcOrd="1" destOrd="0" presId="urn:microsoft.com/office/officeart/2005/8/layout/list1"/>
    <dgm:cxn modelId="{B587DAC3-29BF-4504-BDA0-DB5C3AA8C23D}" type="presParOf" srcId="{ABD6FD7E-762F-4153-83AD-929B97762EFC}" destId="{1670C948-8AF7-487B-900B-797C4E462AC0}" srcOrd="2" destOrd="0" presId="urn:microsoft.com/office/officeart/2005/8/layout/list1"/>
    <dgm:cxn modelId="{1E8C1D3E-BD61-4D76-96D6-FB8E904FF411}" type="presParOf" srcId="{ABD6FD7E-762F-4153-83AD-929B97762EFC}" destId="{9F968653-23FB-44B1-86FD-B917AA675D87}" srcOrd="3" destOrd="0" presId="urn:microsoft.com/office/officeart/2005/8/layout/list1"/>
    <dgm:cxn modelId="{2E7B1068-79DC-42F3-8143-245902DDD29C}" type="presParOf" srcId="{ABD6FD7E-762F-4153-83AD-929B97762EFC}" destId="{A44DE61C-D609-4D75-B176-D5D6337AA085}" srcOrd="4" destOrd="0" presId="urn:microsoft.com/office/officeart/2005/8/layout/list1"/>
    <dgm:cxn modelId="{DA6368DD-C955-4043-9C30-E2A506D95C00}" type="presParOf" srcId="{A44DE61C-D609-4D75-B176-D5D6337AA085}" destId="{6EFDA3ED-54DF-46A2-9455-0AD8007B2E22}" srcOrd="0" destOrd="0" presId="urn:microsoft.com/office/officeart/2005/8/layout/list1"/>
    <dgm:cxn modelId="{08AD1B7F-9C58-435A-A60D-EF4684E313DE}" type="presParOf" srcId="{A44DE61C-D609-4D75-B176-D5D6337AA085}" destId="{E1048674-9B25-48C2-ABFE-C74A77CF4482}" srcOrd="1" destOrd="0" presId="urn:microsoft.com/office/officeart/2005/8/layout/list1"/>
    <dgm:cxn modelId="{E2FD1D0A-C881-4889-ACC4-34A5080DFD19}" type="presParOf" srcId="{ABD6FD7E-762F-4153-83AD-929B97762EFC}" destId="{41E56DCA-355E-4C3D-BAC3-1CE3AF3C3340}" srcOrd="5" destOrd="0" presId="urn:microsoft.com/office/officeart/2005/8/layout/list1"/>
    <dgm:cxn modelId="{711E3596-097E-4554-A5D1-695EAC1833A0}" type="presParOf" srcId="{ABD6FD7E-762F-4153-83AD-929B97762EFC}" destId="{E1296AFE-F26E-49AD-8323-07033CA42B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323A-7950-4FF6-8A3E-A71A40A86A00}">
      <dsp:nvSpPr>
        <dsp:cNvPr id="0" name=""/>
        <dsp:cNvSpPr/>
      </dsp:nvSpPr>
      <dsp:spPr>
        <a:xfrm>
          <a:off x="2511233" y="68145"/>
          <a:ext cx="3270967" cy="3270967"/>
        </a:xfrm>
        <a:prstGeom prst="ellipse">
          <a:avLst/>
        </a:prstGeom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Aşırı hareketlilik ya da içe kapanık olma hali</a:t>
          </a:r>
          <a:endParaRPr lang="tr-TR" sz="2700" kern="1200" dirty="0"/>
        </a:p>
      </dsp:txBody>
      <dsp:txXfrm>
        <a:off x="2947362" y="640564"/>
        <a:ext cx="2398709" cy="1471935"/>
      </dsp:txXfrm>
    </dsp:sp>
    <dsp:sp modelId="{67AF6672-D67E-4F73-8295-15F0EF9CC1D8}">
      <dsp:nvSpPr>
        <dsp:cNvPr id="0" name=""/>
        <dsp:cNvSpPr/>
      </dsp:nvSpPr>
      <dsp:spPr>
        <a:xfrm>
          <a:off x="3691507" y="2112500"/>
          <a:ext cx="3270967" cy="3270967"/>
        </a:xfrm>
        <a:prstGeom prst="ellipse">
          <a:avLst/>
        </a:prstGeom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Zamanı verimsiz ve düzensiz kullanma</a:t>
          </a:r>
          <a:endParaRPr lang="tr-TR" sz="2700" kern="1200" dirty="0"/>
        </a:p>
      </dsp:txBody>
      <dsp:txXfrm>
        <a:off x="4691878" y="2957500"/>
        <a:ext cx="1962580" cy="1799032"/>
      </dsp:txXfrm>
    </dsp:sp>
    <dsp:sp modelId="{BF8A4B2F-0255-4750-9F40-56A598C90357}">
      <dsp:nvSpPr>
        <dsp:cNvPr id="0" name=""/>
        <dsp:cNvSpPr/>
      </dsp:nvSpPr>
      <dsp:spPr>
        <a:xfrm>
          <a:off x="1330959" y="2112500"/>
          <a:ext cx="3270967" cy="327096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Huzursuz ve sabırsız durum</a:t>
          </a:r>
          <a:endParaRPr lang="tr-TR" sz="2700" kern="1200" dirty="0"/>
        </a:p>
      </dsp:txBody>
      <dsp:txXfrm>
        <a:off x="1638975" y="2957500"/>
        <a:ext cx="1962580" cy="1799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0C948-8AF7-487B-900B-797C4E462AC0}">
      <dsp:nvSpPr>
        <dsp:cNvPr id="0" name=""/>
        <dsp:cNvSpPr/>
      </dsp:nvSpPr>
      <dsp:spPr>
        <a:xfrm>
          <a:off x="0" y="334085"/>
          <a:ext cx="7854529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599" tIns="458216" rIns="60959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“Bu konuları anlayamıyorum, aptal olmalıyım.”</a:t>
          </a:r>
          <a:endParaRPr lang="tr-TR" sz="2400" kern="1200" dirty="0"/>
        </a:p>
      </dsp:txBody>
      <dsp:txXfrm>
        <a:off x="0" y="334085"/>
        <a:ext cx="7854529" cy="970200"/>
      </dsp:txXfrm>
    </dsp:sp>
    <dsp:sp modelId="{3403A53C-1BB5-4E89-8E0B-885A7ABC27AF}">
      <dsp:nvSpPr>
        <dsp:cNvPr id="0" name=""/>
        <dsp:cNvSpPr/>
      </dsp:nvSpPr>
      <dsp:spPr>
        <a:xfrm>
          <a:off x="392726" y="9365"/>
          <a:ext cx="549817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818" tIns="0" rIns="207818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Sınav kaygısının oluşmasında etkisi olan olumsuz otomatik düşünceler nelerdir?</a:t>
          </a:r>
          <a:endParaRPr lang="tr-TR" sz="2400" b="1" kern="1200" dirty="0"/>
        </a:p>
      </dsp:txBody>
      <dsp:txXfrm>
        <a:off x="424429" y="41068"/>
        <a:ext cx="5434764" cy="586034"/>
      </dsp:txXfrm>
    </dsp:sp>
    <dsp:sp modelId="{E1296AFE-F26E-49AD-8323-07033CA42BBA}">
      <dsp:nvSpPr>
        <dsp:cNvPr id="0" name=""/>
        <dsp:cNvSpPr/>
      </dsp:nvSpPr>
      <dsp:spPr>
        <a:xfrm>
          <a:off x="0" y="1747805"/>
          <a:ext cx="7854529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599" tIns="458216" rIns="60959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“Bunda başarısız olmam her zaman olacağım anlamına gelmez.” </a:t>
          </a:r>
          <a:endParaRPr lang="tr-TR" sz="2400" kern="1200" dirty="0"/>
        </a:p>
      </dsp:txBody>
      <dsp:txXfrm>
        <a:off x="0" y="1747805"/>
        <a:ext cx="7854529" cy="1316699"/>
      </dsp:txXfrm>
    </dsp:sp>
    <dsp:sp modelId="{E1048674-9B25-48C2-ABFE-C74A77CF4482}">
      <dsp:nvSpPr>
        <dsp:cNvPr id="0" name=""/>
        <dsp:cNvSpPr/>
      </dsp:nvSpPr>
      <dsp:spPr>
        <a:xfrm>
          <a:off x="392726" y="1423085"/>
          <a:ext cx="549817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818" tIns="0" rIns="207818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Alternatif düşünceler nelerdir?</a:t>
          </a:r>
          <a:endParaRPr lang="tr-TR" sz="2400" b="1" kern="1200" dirty="0"/>
        </a:p>
      </dsp:txBody>
      <dsp:txXfrm>
        <a:off x="424429" y="1454788"/>
        <a:ext cx="543476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0F2B3-D0FB-4D13-A9D1-E861E9798F5C}" type="datetimeFigureOut">
              <a:rPr lang="tr-TR" smtClean="0"/>
              <a:t>23.04.2018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8BE85-2479-48B3-B03E-3CC90D1182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20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DA64-207C-4643-A852-BF9DBBF01D4F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6438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3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811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085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2253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793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49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723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576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617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5199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82F0-26A0-4DF3-AFD0-500596C0DF32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84DB4-47F3-4DBF-8B1A-8EBABC5174C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4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58940" y="1522926"/>
            <a:ext cx="8229600" cy="3619947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SINAV KAYGISI </a:t>
            </a:r>
            <a:br>
              <a:rPr lang="tr-TR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r-TR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ve </a:t>
            </a:r>
            <a:br>
              <a:rPr lang="tr-TR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r-TR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BAŞA ÇIKMA YOLLARI</a:t>
            </a:r>
            <a:endParaRPr lang="tr-TR" sz="60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501425"/>
            <a:ext cx="23050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4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557072" y="545095"/>
            <a:ext cx="10795776" cy="1143000"/>
          </a:xfrm>
        </p:spPr>
        <p:txBody>
          <a:bodyPr>
            <a:no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 kaygısı yaşandığı nasıl anlaşılır?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1723" y="1338061"/>
            <a:ext cx="8107336" cy="3094797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başarısında belirgin bir düşüş gözlenir.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çalışmayı erteleme, sınav ve hazırlığı hakkında konuşmayı reddetme vardır.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sorulmasından rahatsız olurlar.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Dikkat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dağınıklığı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daklanamama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58" y="229964"/>
            <a:ext cx="2702300" cy="3131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4929328" y="4567076"/>
            <a:ext cx="69159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 yakınmalarda dikkat çeken bir </a:t>
            </a:r>
            <a:r>
              <a:rPr lang="tr-T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artış</a:t>
            </a:r>
            <a:endParaRPr lang="tr-T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çalışılmasına karşın performans düşüklüğü kaygının varlığını gösterir.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21" y="4039042"/>
            <a:ext cx="282057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1498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639650" y="792457"/>
            <a:ext cx="10972800" cy="698677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Kaygılı Öğrenci </a:t>
            </a:r>
            <a:r>
              <a:rPr lang="tr-TR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Tipleri</a:t>
            </a:r>
            <a:r>
              <a:rPr lang="tr-TR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28" y="1404604"/>
            <a:ext cx="5950039" cy="5349561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509" y="1491134"/>
            <a:ext cx="5252762" cy="51765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2" y="1404604"/>
            <a:ext cx="26830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46" y="4724400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6989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2818" y="2733541"/>
            <a:ext cx="109728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KAYGISININ BELİRTİLERİ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kış Çizelgesi: Delikli Teyp 4"/>
          <p:cNvSpPr/>
          <p:nvPr/>
        </p:nvSpPr>
        <p:spPr>
          <a:xfrm>
            <a:off x="7727323" y="3876541"/>
            <a:ext cx="3773509" cy="2678805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91" y="3879359"/>
            <a:ext cx="3798137" cy="270076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90" y="386366"/>
            <a:ext cx="3798137" cy="270076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695" y="386366"/>
            <a:ext cx="3798137" cy="270076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280656" y="1505914"/>
            <a:ext cx="303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FİZİKSEL BELİRTİLER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8159329" y="1646337"/>
            <a:ext cx="321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ZİHİNSEL BELİRTİLER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154525" y="4998907"/>
            <a:ext cx="316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PSİKOLOJİK BELİRTİLER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8039918" y="4998907"/>
            <a:ext cx="345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DAVRANIŞSAL BELİRTİLER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140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0691" y="565540"/>
            <a:ext cx="5057105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Zihinsel Belirtiler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6785" y="866584"/>
            <a:ext cx="5640947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Felaket yorumları içeren inanç ve düşünceler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uyanıklık hali,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Kendini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gözleme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Unutkanlık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sorularını okuyup anlamada, düşüncelerini organize etmede güçlük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37" y="3799268"/>
            <a:ext cx="3000777" cy="226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48" y="360608"/>
            <a:ext cx="5344732" cy="607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127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71988" y="717794"/>
            <a:ext cx="6430851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Fiziksel Belirtiler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19469" y="218607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Açlık hissi duymama veya aşırı yeme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Hızlı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nefes alıp verme veya nefes darlığı.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Gerginlik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ve/veya sinirlilik hali.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Terleme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titreme.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damağın kuruması.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şikayetleri.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Bağırsak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hareketlerinde değişme (kabızlık-ishal).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Telaş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şaşkınlık.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Konsantrasyon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bozukluğu.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Devamlı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yorgunluk hissi.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Kalp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atışlarının hızlanması.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103923"/>
            <a:ext cx="3597497" cy="2158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923"/>
            <a:ext cx="4074016" cy="69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6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31338" y="470049"/>
            <a:ext cx="6430851" cy="1143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Psikolojik Belirtiler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4755" y="746975"/>
            <a:ext cx="11067245" cy="4799640"/>
          </a:xfrm>
        </p:spPr>
        <p:txBody>
          <a:bodyPr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Endişe,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uzursuzluk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Öfke, kızgınlık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Korku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Umutsuzluk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Mahcubiyet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Hayal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kırıklığı,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Mutsuzluk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Tedirginlik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Hayattan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 alamama,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Güvensizlik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Çaresizlik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Sorunları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kimseyle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paylaşamama…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31" y="1993006"/>
            <a:ext cx="6985000" cy="412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805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35391" y="291272"/>
            <a:ext cx="6263425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Davranışsal</a:t>
            </a:r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Belirtiler</a:t>
            </a:r>
            <a:endParaRPr lang="tr-T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1611" y="1769235"/>
            <a:ext cx="421997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Kaçma (Dersi veya sınavı yarıda bırakma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Kaçınma (Ders çalışmayı erteleme, sınava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girmeme)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197735"/>
            <a:ext cx="6302062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0267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6569" y="624626"/>
            <a:ext cx="10972800" cy="1143000"/>
          </a:xfrm>
        </p:spPr>
        <p:txBody>
          <a:bodyPr>
            <a:noAutofit/>
          </a:bodyPr>
          <a:lstStyle/>
          <a:p>
            <a:r>
              <a:rPr lang="tr-T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 Kaygısının </a:t>
            </a:r>
            <a:r>
              <a:rPr lang="tr-T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 </a:t>
            </a:r>
            <a:r>
              <a:rPr lang="tr-T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Üzerinde Yol </a:t>
            </a:r>
            <a:r>
              <a:rPr lang="tr-T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Açabileceği Davranış </a:t>
            </a:r>
            <a:r>
              <a:rPr lang="tr-T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Bozuklukları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207419"/>
              </p:ext>
            </p:extLst>
          </p:nvPr>
        </p:nvGraphicFramePr>
        <p:xfrm>
          <a:off x="4518990" y="1406387"/>
          <a:ext cx="8293435" cy="5451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" y="1767626"/>
            <a:ext cx="5555088" cy="4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4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14614"/>
              </p:ext>
            </p:extLst>
          </p:nvPr>
        </p:nvGraphicFramePr>
        <p:xfrm>
          <a:off x="1313646" y="761005"/>
          <a:ext cx="7854529" cy="307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0897" y="2993400"/>
            <a:ext cx="3798137" cy="2828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6987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1825" y="327736"/>
            <a:ext cx="10251918" cy="1143000"/>
          </a:xfr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/>
              <a:t>Neden Sınav Kaygısı Yaşıyoruz?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5848"/>
            <a:ext cx="3615671" cy="240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01" y="1692795"/>
            <a:ext cx="3562963" cy="237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 5"/>
          <p:cNvSpPr/>
          <p:nvPr/>
        </p:nvSpPr>
        <p:spPr>
          <a:xfrm>
            <a:off x="1480759" y="2326912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Ailenin ya da çevrenin beklenti ve </a:t>
            </a:r>
            <a:r>
              <a:rPr lang="tr-TR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baskıları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925235" y="1836640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Sınavla ilgili olumsuz düşünceler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111106" y="2837293"/>
            <a:ext cx="41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Başarısız olma ve değerlendirme </a:t>
            </a:r>
            <a:r>
              <a:rPr lang="tr-TR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kaygısı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2825505" y="3347674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Başarısızlıkların abartılıp, başarıların küçümsenmesi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3566029" y="3866890"/>
            <a:ext cx="474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Başarının sürekli başkalarıyla </a:t>
            </a:r>
            <a:r>
              <a:rPr lang="tr-TR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karşılaştırılması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4283847" y="4436408"/>
            <a:ext cx="473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Mükemmeliyetçi ve aşırı kontrolcü kişilik yapısı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5218321" y="4859867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Zamanı iyi kullanamama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6064065" y="5340583"/>
            <a:ext cx="3108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Verimsiz çalışma alışkanlıkları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6794932" y="5885857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Görev ve sorumlulukları ertelemek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13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7500" y="2641241"/>
            <a:ext cx="64770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TURHAL AHMET DİNÇER İMAM HATİP ORTAOKULU OKUL PSİKOLOJİK DANIŞMANI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YELİZ AYDIN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951"/>
            <a:ext cx="2857500" cy="45624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34500" y="38032"/>
            <a:ext cx="28575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7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219447">
            <a:off x="5727079" y="669186"/>
            <a:ext cx="6039718" cy="11430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r>
              <a:rPr lang="tr-TR" sz="4800" b="1" dirty="0" smtClean="0"/>
              <a:t/>
            </a:r>
            <a:br>
              <a:rPr lang="tr-TR" sz="4800" b="1" dirty="0" smtClean="0"/>
            </a:br>
            <a:r>
              <a:rPr lang="tr-TR" sz="4800" b="1" dirty="0" smtClean="0"/>
              <a:t>Hiç </a:t>
            </a:r>
            <a:r>
              <a:rPr lang="tr-TR" sz="4800" b="1" dirty="0"/>
              <a:t>Kaygı Olmamalı mı?</a:t>
            </a:r>
            <a:br>
              <a:rPr lang="tr-TR" sz="4800" b="1" dirty="0"/>
            </a:br>
            <a:endParaRPr lang="tr-TR" sz="48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74" y="3048039"/>
            <a:ext cx="5954315" cy="309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764405"/>
            <a:ext cx="4623515" cy="4906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5209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960" y="218942"/>
            <a:ext cx="11582400" cy="663905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800" b="1" dirty="0" smtClean="0"/>
              <a:t>	KAYNAKÇA</a:t>
            </a:r>
            <a:endParaRPr lang="tr-TR" sz="3800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	</a:t>
            </a:r>
            <a:r>
              <a:rPr lang="tr-TR" sz="2400" dirty="0" err="1"/>
              <a:t>Bacanlı</a:t>
            </a:r>
            <a:r>
              <a:rPr lang="tr-TR" sz="2400" dirty="0"/>
              <a:t>, F. &amp; Sürücü, M. (2006), “İlköğretim 8. Sınıf Öğrencilerinin Sınav Kaygıları Ve Karar Verme Stilleri Arasındaki İlişkilerin İncelenmesi”, Kuram ve Uygulamada Eğitim Yönetimi Kış, 45, 7-35.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	Yıldırım, İ. &amp; Ergene, T. (2003), “Lise Son Sınıf Öğrencilerinin Akademik Başarılarının </a:t>
            </a:r>
            <a:r>
              <a:rPr lang="tr-TR" sz="2400" dirty="0" err="1"/>
              <a:t>Yordayıcı</a:t>
            </a:r>
            <a:r>
              <a:rPr lang="tr-TR" sz="2400" dirty="0"/>
              <a:t> Olarak Sınav Kaygısı, Boyun Eğici Davranışlar Ve Sosyal Destek”, Hacettepe Üniversitesi Eğitim Fakültesi Dergisi,  25, 224-234.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	Yıldırım, İ. (2000), “Akademik Başarının </a:t>
            </a:r>
            <a:r>
              <a:rPr lang="tr-TR" sz="2400" dirty="0" err="1"/>
              <a:t>Yordayıcısı</a:t>
            </a:r>
            <a:r>
              <a:rPr lang="tr-TR" sz="2400" dirty="0"/>
              <a:t> Olarak Yalnızlık, Sınav Kaygısı ve Sosyal Destek”,  Hacettepe Üniversitesi Eğitim Fakültesi Dergisi, 18,  167-17.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	</a:t>
            </a:r>
            <a:r>
              <a:rPr lang="tr-TR" sz="2400" dirty="0" err="1"/>
              <a:t>Erözkan</a:t>
            </a:r>
            <a:r>
              <a:rPr lang="tr-TR" sz="2400" dirty="0"/>
              <a:t>, A. (2004), “Üniversite Öğrencilerinin Sınav Kaygısı ve Başa Çıkma Davranışları”,  Muğla Üniversitesi, SBE Dergisi,  12.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	http://www.psikiyatri.org.tr/pagepublic.aspx?menu=42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	http</a:t>
            </a:r>
            <a:r>
              <a:rPr lang="tr-TR" sz="2400" dirty="0"/>
              <a:t>://www.doktorsitesi.com/makale/sinav-kaygisiyla-basetme-yontemleri-nelerdir-/3763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	http</a:t>
            </a:r>
            <a:r>
              <a:rPr lang="tr-TR" sz="2400" dirty="0"/>
              <a:t>://www.724danismanlik.net/?pnum=67&amp;pt=S%C4%B1nav+Kayg%C4%B1s%C4%B1n%C4%B1n+%C3%96%C4%9Frenciler+%C3%9Czerindeki+Etkileri+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352245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3037" y="3029757"/>
            <a:ext cx="10328856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Kaygı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bireyin hayatının belirli dönemlerinde yaşadığı evrensel bir duygu ve deneyimdir.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Kaygı, bireyi normal yaşamda fazlasıyla etkileyebilen ve çoğu kez tedirgin edebilen bir duygu olup bireyin davranışlarını büyük ölçüde etkileyerek belirli bir uyumsuzluğa neden olarak okul ortamlarında sık sık kendini göstermektedir (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Hill,Sarason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1966’den Aktaran: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Erözkan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2004).</a:t>
            </a:r>
          </a:p>
          <a:p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29" y="130267"/>
            <a:ext cx="8796271" cy="27546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94711" y="784293"/>
            <a:ext cx="2901018" cy="1446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KAYGI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NEDİR</a:t>
            </a: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80019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32318" y="424116"/>
            <a:ext cx="5607907" cy="45259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tr-T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kaygısı; öncesinde öğrenilen bilginin sınav sırasında etkili bir biçimde kullanılmasına engel olan ve başarının düşmesine yol açan yoğun kaygı olarak tanımlanır.</a:t>
            </a:r>
          </a:p>
          <a:p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8219" cy="4662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ikdörtgen 3"/>
          <p:cNvSpPr/>
          <p:nvPr/>
        </p:nvSpPr>
        <p:spPr>
          <a:xfrm>
            <a:off x="721217" y="4027737"/>
            <a:ext cx="10200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Spielberger’e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göre (1995) sınav kaygısı, 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formal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bir sınav veya değerlendirilme ortamında yaşanan, bireyin gerçek performansını ortaya koymasını engelleyen bilişsel, 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duyuşsal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davranışsal özelliklere sahip, bireyde gerginlik yaratan hoş olmayan bir duygu durumudur (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Bacanlı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Sürücü, 2006).</a:t>
            </a:r>
          </a:p>
        </p:txBody>
      </p:sp>
    </p:spTree>
    <p:extLst>
      <p:ext uri="{BB962C8B-B14F-4D97-AF65-F5344CB8AC3E}">
        <p14:creationId xmlns:p14="http://schemas.microsoft.com/office/powerpoint/2010/main" val="1402088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7279" y="1625959"/>
            <a:ext cx="6681406" cy="45259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Sınav 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kaygısı </a:t>
            </a: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yaşayan 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öğrenciler olası başarısızlık ve sınava çalışırken kendi yetersizlikleri hakkında endişelenme eğilimi </a:t>
            </a: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gösterirler. Kaygının 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düzeyi arttıkça öğrendiklerini geri çağırmakta güçlük çekerler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Atkinson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diğ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1996’den Aktaran: 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Erözkan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2004).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85" y="499458"/>
            <a:ext cx="3995179" cy="421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63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5037" y="184306"/>
            <a:ext cx="5834129" cy="39240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Sınav kaygısı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yüksek olan birey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sınav ve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erlendirme durumunda özvarl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ığını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 tehdit edildi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ği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duygusuna kapılabilir (Yıldırım, Ergene, 2003).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Yalnızca sınav değil, grup içinde konuşma, yüksek sesle okuma gibi etkinliklerde de korkulu, sinirli, heyecanlı, ve gergin olabilir (Ergene, 1994).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0"/>
            <a:ext cx="5280339" cy="459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ikdörtgen 3"/>
          <p:cNvSpPr/>
          <p:nvPr/>
        </p:nvSpPr>
        <p:spPr>
          <a:xfrm>
            <a:off x="978795" y="4781706"/>
            <a:ext cx="10380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Sınav kaygısı öğrencilerin sahip 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olduğ</a:t>
            </a:r>
            <a:r>
              <a:rPr lang="fi-FI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 potansiyeli engellemekte, zaman zaman ö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ğrenimlerini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yarıda bırakmalarına neden olmakta, öğrencilerin gelecekteki yaşam tercihlerini ve mesleki kararlarını etkilemektedir (Ergene, 1994).</a:t>
            </a:r>
          </a:p>
        </p:txBody>
      </p:sp>
    </p:spTree>
    <p:extLst>
      <p:ext uri="{BB962C8B-B14F-4D97-AF65-F5344CB8AC3E}">
        <p14:creationId xmlns:p14="http://schemas.microsoft.com/office/powerpoint/2010/main" val="2408413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53059" y="350300"/>
            <a:ext cx="7847527" cy="1143000"/>
          </a:xfrm>
        </p:spPr>
        <p:txBody>
          <a:bodyPr>
            <a:normAutofit/>
          </a:bodyPr>
          <a:lstStyle/>
          <a:p>
            <a:r>
              <a:rPr lang="tr-TR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Sınav kaygısı neyle ilişkilidir?</a:t>
            </a:r>
            <a:endParaRPr lang="tr-TR" sz="3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23268" y="1493300"/>
            <a:ext cx="5907110" cy="4525963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Bireyin sınava yüklediği anlamlar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Sınavla ilgili zihinde oluşturulan imaj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Sınav sonrası duruma ilişkin atıflar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Sınav sonrası kazanılacak kazanımlara verilen </a:t>
            </a: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önem 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sınav kaygısı oluşumu üzerinde etkilidir.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810564"/>
            <a:ext cx="5120503" cy="4340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05509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7229" y="1524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tr-T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 Kaygısının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519" y="1042115"/>
            <a:ext cx="11814220" cy="492617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Yasam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biçimi ile ilgili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nedenler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başarısında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etkili olacak sınav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içeriği/sınav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yapılacaklar/zamanı iyi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kullanma teknikleri hakkında bilgi sahibi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olmama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Sınava hazırlanma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düşünceler</a:t>
            </a:r>
          </a:p>
          <a:p>
            <a:pPr marL="0" indent="0">
              <a:lnSpc>
                <a:spcPct val="200000"/>
              </a:lnSpc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4" y="3505200"/>
            <a:ext cx="7697273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183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3762" y="229673"/>
            <a:ext cx="10972800" cy="1143000"/>
          </a:xfrm>
        </p:spPr>
        <p:txBody>
          <a:bodyPr>
            <a:norm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 Kaygısının Ortaya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Çıkışı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86669" y="1255584"/>
            <a:ext cx="5583767" cy="4012328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öncesi, sınav anı, sınav sonucu ve sınav başarısızlığının daha sonraki hayatını nasıl etkileyeceğine ilişkin geliştirilen olumsuz düşünce, inanç ve beklentiler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1780984" y="4387727"/>
            <a:ext cx="5389033" cy="3951288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Kaygının yarattığı fizyolojik uyarım nedeni ile bedensel tepkilerin normal isleyişinin dışına çıkması durumu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56" y="3637074"/>
            <a:ext cx="4979056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1017754"/>
            <a:ext cx="4262907" cy="3215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55663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665</Words>
  <Application>Microsoft Office PowerPoint</Application>
  <PresentationFormat>Özel</PresentationFormat>
  <Paragraphs>106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SINAV KAYGISI  ve  BAŞA ÇIKMA YOLLARI</vt:lpstr>
      <vt:lpstr>TURHAL AHMET DİNÇER İMAM HATİP ORTAOKULU OKUL PSİKOLOJİK DANIŞMANI   YELİZ AYDIN</vt:lpstr>
      <vt:lpstr>PowerPoint Sunusu</vt:lpstr>
      <vt:lpstr>PowerPoint Sunusu</vt:lpstr>
      <vt:lpstr>PowerPoint Sunusu</vt:lpstr>
      <vt:lpstr>PowerPoint Sunusu</vt:lpstr>
      <vt:lpstr>Sınav kaygısı neyle ilişkilidir?</vt:lpstr>
      <vt:lpstr>Sınav Kaygısının Nedenleri</vt:lpstr>
      <vt:lpstr>Sınav Kaygısının Ortaya Çıkışı</vt:lpstr>
      <vt:lpstr>Sınav kaygısı yaşandığı nasıl anlaşılır? </vt:lpstr>
      <vt:lpstr>Kaygılı Öğrenci Tipleri </vt:lpstr>
      <vt:lpstr>SINAV KAYGISININ BELİRTİLERİ</vt:lpstr>
      <vt:lpstr>Zihinsel Belirtiler</vt:lpstr>
      <vt:lpstr>Fiziksel Belirtiler</vt:lpstr>
      <vt:lpstr>Psikolojik Belirtiler</vt:lpstr>
      <vt:lpstr>Davranışsal Belirtiler</vt:lpstr>
      <vt:lpstr>Sınav Kaygısının Öğrenci Üzerinde Yol Açabileceği Davranış Bozuklukları</vt:lpstr>
      <vt:lpstr>PowerPoint Sunusu</vt:lpstr>
      <vt:lpstr>Neden Sınav Kaygısı Yaşıyoruz?</vt:lpstr>
      <vt:lpstr> Hiç Kaygı Olmamalı mı? 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</dc:creator>
  <cp:lastModifiedBy>DELL</cp:lastModifiedBy>
  <cp:revision>32</cp:revision>
  <dcterms:created xsi:type="dcterms:W3CDTF">2015-05-08T15:00:49Z</dcterms:created>
  <dcterms:modified xsi:type="dcterms:W3CDTF">2018-04-23T13:33:37Z</dcterms:modified>
</cp:coreProperties>
</file>