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9" r:id="rId8"/>
    <p:sldId id="296" r:id="rId9"/>
    <p:sldId id="262" r:id="rId10"/>
    <p:sldId id="263" r:id="rId11"/>
    <p:sldId id="300" r:id="rId12"/>
    <p:sldId id="301" r:id="rId13"/>
    <p:sldId id="297" r:id="rId14"/>
    <p:sldId id="264" r:id="rId15"/>
    <p:sldId id="265" r:id="rId16"/>
    <p:sldId id="266" r:id="rId17"/>
    <p:sldId id="302" r:id="rId18"/>
    <p:sldId id="298" r:id="rId19"/>
    <p:sldId id="303"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8" r:id="rId41"/>
    <p:sldId id="289" r:id="rId42"/>
    <p:sldId id="290" r:id="rId43"/>
    <p:sldId id="291" r:id="rId44"/>
    <p:sldId id="292" r:id="rId45"/>
    <p:sldId id="293" r:id="rId46"/>
    <p:sldId id="29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5CF5B2-CAFC-41A2-9E9B-0772EB0ED168}"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42466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CF5B2-CAFC-41A2-9E9B-0772EB0ED168}"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2620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CF5B2-CAFC-41A2-9E9B-0772EB0ED168}"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350654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5CF5B2-CAFC-41A2-9E9B-0772EB0ED168}"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106283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5CF5B2-CAFC-41A2-9E9B-0772EB0ED168}" type="datetimeFigureOut">
              <a:rPr lang="tr-TR" smtClean="0"/>
              <a:t>28.02.2020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173257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5CF5B2-CAFC-41A2-9E9B-0772EB0ED168}"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219989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5CF5B2-CAFC-41A2-9E9B-0772EB0ED168}" type="datetimeFigureOut">
              <a:rPr lang="tr-TR" smtClean="0"/>
              <a:t>28.02.2020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34019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5CF5B2-CAFC-41A2-9E9B-0772EB0ED168}" type="datetimeFigureOut">
              <a:rPr lang="tr-TR" smtClean="0"/>
              <a:t>28.02.2020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102615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5CF5B2-CAFC-41A2-9E9B-0772EB0ED168}" type="datetimeFigureOut">
              <a:rPr lang="tr-TR" smtClean="0"/>
              <a:t>28.02.2020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16690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5CF5B2-CAFC-41A2-9E9B-0772EB0ED168}"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180407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5CF5B2-CAFC-41A2-9E9B-0772EB0ED168}" type="datetimeFigureOut">
              <a:rPr lang="tr-TR" smtClean="0"/>
              <a:t>28.02.2020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4F2ED4-C247-42E7-885E-5BE62A5D359F}" type="slidenum">
              <a:rPr lang="tr-TR" smtClean="0"/>
              <a:t>‹#›</a:t>
            </a:fld>
            <a:endParaRPr lang="tr-TR"/>
          </a:p>
        </p:txBody>
      </p:sp>
    </p:spTree>
    <p:extLst>
      <p:ext uri="{BB962C8B-B14F-4D97-AF65-F5344CB8AC3E}">
        <p14:creationId xmlns:p14="http://schemas.microsoft.com/office/powerpoint/2010/main" val="336621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CF5B2-CAFC-41A2-9E9B-0772EB0ED168}" type="datetimeFigureOut">
              <a:rPr lang="tr-TR" smtClean="0"/>
              <a:t>28.02.2020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F2ED4-C247-42E7-885E-5BE62A5D359F}" type="slidenum">
              <a:rPr lang="tr-TR" smtClean="0"/>
              <a:t>‹#›</a:t>
            </a:fld>
            <a:endParaRPr lang="tr-TR"/>
          </a:p>
        </p:txBody>
      </p:sp>
    </p:spTree>
    <p:extLst>
      <p:ext uri="{BB962C8B-B14F-4D97-AF65-F5344CB8AC3E}">
        <p14:creationId xmlns:p14="http://schemas.microsoft.com/office/powerpoint/2010/main" val="207373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455368" y="764704"/>
            <a:ext cx="5688632" cy="3785110"/>
          </a:xfrm>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NEZAKET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ZARAFET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İÇİN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MAHREMİYET</a:t>
            </a: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Alt Başlık 2"/>
          <p:cNvSpPr>
            <a:spLocks noGrp="1"/>
          </p:cNvSpPr>
          <p:nvPr>
            <p:ph type="subTitle" idx="1"/>
          </p:nvPr>
        </p:nvSpPr>
        <p:spPr>
          <a:xfrm>
            <a:off x="5615608" y="6065912"/>
            <a:ext cx="3528392" cy="792088"/>
          </a:xfrm>
        </p:spPr>
        <p:txBody>
          <a:bodyPr>
            <a:normAutofit/>
          </a:bodyPr>
          <a:lstStyle/>
          <a:p>
            <a:r>
              <a:rPr lang="tr-TR" sz="2000" b="1" dirty="0" smtClean="0">
                <a:solidFill>
                  <a:schemeClr val="tx1"/>
                </a:solidFill>
                <a:effectLst>
                  <a:outerShdw blurRad="38100" dist="38100" dir="2700000" algn="tl">
                    <a:srgbClr val="000000">
                      <a:alpha val="43137"/>
                    </a:srgbClr>
                  </a:outerShdw>
                </a:effectLst>
              </a:rPr>
              <a:t>Yeliz AYDIN</a:t>
            </a:r>
          </a:p>
          <a:p>
            <a:r>
              <a:rPr lang="tr-TR" sz="2000" b="1" dirty="0" smtClean="0">
                <a:solidFill>
                  <a:schemeClr val="tx1"/>
                </a:solidFill>
                <a:effectLst>
                  <a:outerShdw blurRad="38100" dist="38100" dir="2700000" algn="tl">
                    <a:srgbClr val="000000">
                      <a:alpha val="43137"/>
                    </a:srgbClr>
                  </a:outerShdw>
                </a:effectLst>
              </a:rPr>
              <a:t>Okul Rehberlik Öğretmeni</a:t>
            </a:r>
            <a:endParaRPr lang="tr-TR" sz="2000" b="1" dirty="0">
              <a:solidFill>
                <a:schemeClr val="tx1"/>
              </a:solidFill>
              <a:effectLst>
                <a:outerShdw blurRad="38100" dist="38100" dir="2700000" algn="tl">
                  <a:srgbClr val="000000">
                    <a:alpha val="43137"/>
                  </a:srgbClr>
                </a:outerShdw>
              </a:effectLst>
            </a:endParaRPr>
          </a:p>
        </p:txBody>
      </p:sp>
      <p:pic>
        <p:nvPicPr>
          <p:cNvPr id="1026" name="Picture 2" descr="C:\Users\DELL\Desktop\mahrremiyet foto\0013500_mahremiyet-egitimi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4" y="0"/>
            <a:ext cx="3048339"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Metin kutusu 4"/>
          <p:cNvSpPr txBox="1"/>
          <p:nvPr/>
        </p:nvSpPr>
        <p:spPr>
          <a:xfrm>
            <a:off x="385663" y="6381328"/>
            <a:ext cx="4176464" cy="369332"/>
          </a:xfrm>
          <a:prstGeom prst="rect">
            <a:avLst/>
          </a:prstGeom>
          <a:noFill/>
        </p:spPr>
        <p:txBody>
          <a:bodyPr wrap="square" rtlCol="0">
            <a:spAutoFit/>
          </a:bodyPr>
          <a:lstStyle/>
          <a:p>
            <a:r>
              <a:rPr lang="tr-TR" b="1" dirty="0" err="1" smtClean="0"/>
              <a:t>Üzümören</a:t>
            </a:r>
            <a:r>
              <a:rPr lang="tr-TR" b="1" dirty="0" smtClean="0"/>
              <a:t> </a:t>
            </a:r>
            <a:r>
              <a:rPr lang="tr-TR" b="1" dirty="0" smtClean="0"/>
              <a:t>Ortaokulu</a:t>
            </a:r>
            <a:endParaRPr lang="tr-TR" b="1" dirty="0"/>
          </a:p>
        </p:txBody>
      </p:sp>
    </p:spTree>
    <p:extLst>
      <p:ext uri="{BB962C8B-B14F-4D97-AF65-F5344CB8AC3E}">
        <p14:creationId xmlns:p14="http://schemas.microsoft.com/office/powerpoint/2010/main" val="331556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8517632" cy="1143000"/>
          </a:xfrm>
        </p:spPr>
        <p:txBody>
          <a:bodyPr>
            <a:noAutofit/>
          </a:bodyPr>
          <a:lstStyle/>
          <a:p>
            <a:r>
              <a:rPr lang="tr-TR" sz="3200" b="1" dirty="0"/>
              <a:t>Erkek çocukların cinsel cinsel bilgilendirilmesinde bazı hususlara dikkat edilmesi gerekir:</a:t>
            </a:r>
            <a:br>
              <a:rPr lang="tr-TR" sz="3200" b="1" dirty="0"/>
            </a:br>
            <a:endParaRPr lang="tr-TR" sz="3200" b="1" dirty="0"/>
          </a:p>
        </p:txBody>
      </p:sp>
      <p:sp>
        <p:nvSpPr>
          <p:cNvPr id="3" name="İçerik Yer Tutucusu 2"/>
          <p:cNvSpPr>
            <a:spLocks noGrp="1"/>
          </p:cNvSpPr>
          <p:nvPr>
            <p:ph idx="1"/>
          </p:nvPr>
        </p:nvSpPr>
        <p:spPr>
          <a:xfrm>
            <a:off x="539552" y="1700808"/>
            <a:ext cx="8169549" cy="4525963"/>
          </a:xfrm>
        </p:spPr>
        <p:txBody>
          <a:bodyPr>
            <a:noAutofit/>
          </a:bodyPr>
          <a:lstStyle/>
          <a:p>
            <a:pPr marL="0" indent="0">
              <a:buNone/>
            </a:pPr>
            <a:r>
              <a:rPr lang="tr-TR" sz="2400" dirty="0" smtClean="0"/>
              <a:t>1-Cinsel </a:t>
            </a:r>
            <a:r>
              <a:rPr lang="tr-TR" sz="2400" dirty="0"/>
              <a:t>bilgilendirme ergenliğin ilk çalkantılı dönemine denk gelmemelidir.</a:t>
            </a:r>
          </a:p>
          <a:p>
            <a:pPr marL="0" indent="0">
              <a:buNone/>
            </a:pPr>
            <a:r>
              <a:rPr lang="tr-TR" sz="2400" dirty="0"/>
              <a:t>2-Çocuk cinsel haz ile tanıştığı ilk </a:t>
            </a:r>
            <a:r>
              <a:rPr lang="tr-TR" sz="2400" dirty="0" smtClean="0"/>
              <a:t>zamanda, </a:t>
            </a:r>
            <a:r>
              <a:rPr lang="tr-TR" sz="2400" dirty="0"/>
              <a:t>rahat bırakılmalı, kendi duyguları ile kendisi baş etmeye çalışırken hırçınlıklarına ve agresifliklerine göz yumulmalıdır.</a:t>
            </a:r>
          </a:p>
          <a:p>
            <a:pPr marL="0" indent="0">
              <a:buNone/>
            </a:pPr>
            <a:r>
              <a:rPr lang="tr-TR" sz="2400" dirty="0"/>
              <a:t>3-Çocuğun yaşadığı bu ilk şaşkınlıktan bir süre sonra sakinlik dönemi gelir ki, cinsel bilgilendirme işte bu dönemde gerçekleşmelidir.</a:t>
            </a:r>
          </a:p>
          <a:p>
            <a:pPr marL="0" indent="0">
              <a:buNone/>
            </a:pPr>
            <a:r>
              <a:rPr lang="tr-TR" sz="2400" dirty="0"/>
              <a:t>4-çocuğa verilecek ilk bilgiler arasında, cinselliğin çok güçlü bir duygu olduğu, bu duygunun da uyandırılmamanın esas olduğu da bulunmalıdır. Uyandırılmış cinsel duyguların bastırılmasının daha zor olacağı anlatılmalıdır.</a:t>
            </a:r>
          </a:p>
          <a:p>
            <a:endParaRPr lang="tr-TR" sz="2400" dirty="0"/>
          </a:p>
        </p:txBody>
      </p:sp>
    </p:spTree>
    <p:extLst>
      <p:ext uri="{BB962C8B-B14F-4D97-AF65-F5344CB8AC3E}">
        <p14:creationId xmlns:p14="http://schemas.microsoft.com/office/powerpoint/2010/main" val="158387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5-Bu ilk bilgilendirmenin baba veya baba yakını olan yetişkin tarafından yapılmaması tavsiye edilir. Erkek çocuğa cinsel bilgiler baba tarafından verilmemelidir.</a:t>
            </a:r>
          </a:p>
          <a:p>
            <a:pPr marL="0" indent="0">
              <a:buNone/>
            </a:pPr>
            <a:r>
              <a:rPr lang="tr-TR" sz="2400" dirty="0"/>
              <a:t>6-cinselliği henüz bir haz olarak anlamlandırdığı ilk ergenlik döneminde çocuğa cinsel bilgiler verilmeye çalışılırsa, çocuk </a:t>
            </a:r>
            <a:r>
              <a:rPr lang="tr-TR" sz="2400" dirty="0" err="1"/>
              <a:t>tepkiselleşir</a:t>
            </a:r>
            <a:r>
              <a:rPr lang="tr-TR" sz="2400" dirty="0"/>
              <a:t>, agresifleşir</a:t>
            </a:r>
            <a:r>
              <a:rPr lang="tr-TR" sz="2400" dirty="0" smtClean="0"/>
              <a:t>.</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2293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7- Çocuğa aktarılacak bu ikincil bilgi dönemi, çocuğun değer verdiği bir yetişkinle zaman zaman gerçekleşecek konuşmalarla olmalıdır.</a:t>
            </a:r>
          </a:p>
          <a:p>
            <a:pPr marL="0" indent="0">
              <a:buNone/>
            </a:pPr>
            <a:r>
              <a:rPr lang="tr-TR" sz="2400" dirty="0"/>
              <a:t>8-Çocuğun bu dönemde ihtiyacı olan en önemli bilgi cinsel duyguların, diğer duygular gibi normal insani duygular olduğu ve fakat bu duyguların yönetilmesinin diğer duygulardan daha zor olduğu bilgisidir.</a:t>
            </a:r>
          </a:p>
          <a:p>
            <a:endParaRPr lang="tr-TR" sz="2400" dirty="0"/>
          </a:p>
        </p:txBody>
      </p:sp>
    </p:spTree>
    <p:extLst>
      <p:ext uri="{BB962C8B-B14F-4D97-AF65-F5344CB8AC3E}">
        <p14:creationId xmlns:p14="http://schemas.microsoft.com/office/powerpoint/2010/main" val="34432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indent="0">
              <a:buNone/>
            </a:pPr>
            <a:r>
              <a:rPr lang="tr-TR" sz="2400" dirty="0" smtClean="0"/>
              <a:t>9- </a:t>
            </a:r>
            <a:r>
              <a:rPr lang="tr-TR" sz="2400" dirty="0"/>
              <a:t>cinsel yaşamın kişinin kendi özeli olduğu, bunun kimseyle paylaşılmaması gerektiği bilgisi aktarılmalıdır.</a:t>
            </a:r>
          </a:p>
          <a:p>
            <a:pPr marL="0" indent="0">
              <a:buNone/>
            </a:pPr>
            <a:r>
              <a:rPr lang="tr-TR" sz="2400" dirty="0"/>
              <a:t>10- Cinselliğin aynı zamanda şefkat ve sevginin bir ürünü olursa insanı mutlu edeceği çocuğa tecrübe olarak aktarılmalıdır. Salt cinsel duyguların tatmini için yönelişlerin daha sonra hayal kırıklıklarına sebep olacağı anlatılmalıdır.</a:t>
            </a:r>
          </a:p>
          <a:p>
            <a:pPr marL="0" indent="0">
              <a:buNone/>
            </a:pPr>
            <a:r>
              <a:rPr lang="tr-TR" sz="2400" dirty="0"/>
              <a:t>11- Cinselliğin dini ve kültürel birtakım gerekleri de barındırdığı aktarılmalıdır. Cinsel özgürlüğün durdurulmaz bir yanı olduğu, cinselliğin aile içinde bir şefkat ilişkisi ile yaşanması gerektiği, dini, insani, kültürel gereklerle anlatılmalıdır.</a:t>
            </a:r>
          </a:p>
          <a:p>
            <a:endParaRPr lang="tr-TR" sz="2000" dirty="0"/>
          </a:p>
        </p:txBody>
      </p:sp>
    </p:spTree>
    <p:extLst>
      <p:ext uri="{BB962C8B-B14F-4D97-AF65-F5344CB8AC3E}">
        <p14:creationId xmlns:p14="http://schemas.microsoft.com/office/powerpoint/2010/main" val="7327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RUHSAL İNCELME</a:t>
            </a:r>
            <a:br>
              <a:rPr lang="tr-TR" sz="3200" b="1" dirty="0"/>
            </a:br>
            <a:endParaRPr lang="tr-TR" sz="3200" b="1" dirty="0"/>
          </a:p>
        </p:txBody>
      </p:sp>
      <p:sp>
        <p:nvSpPr>
          <p:cNvPr id="3" name="İçerik Yer Tutucusu 2"/>
          <p:cNvSpPr>
            <a:spLocks noGrp="1"/>
          </p:cNvSpPr>
          <p:nvPr>
            <p:ph idx="1"/>
          </p:nvPr>
        </p:nvSpPr>
        <p:spPr>
          <a:xfrm>
            <a:off x="611560" y="3284984"/>
            <a:ext cx="8229600" cy="4525963"/>
          </a:xfrm>
        </p:spPr>
        <p:txBody>
          <a:bodyPr>
            <a:normAutofit/>
          </a:bodyPr>
          <a:lstStyle/>
          <a:p>
            <a:pPr marL="0" indent="0">
              <a:buNone/>
            </a:pPr>
            <a:r>
              <a:rPr lang="tr-TR" sz="2400" dirty="0" smtClean="0"/>
              <a:t>	Mahremiyet </a:t>
            </a:r>
            <a:r>
              <a:rPr lang="tr-TR" sz="2400" dirty="0"/>
              <a:t>eğitimi 3-4 yaşlarından itibaren başlar. Çocuğun doğuştan sahip olduğu ruhsal inceliğinin sürdürülmesi, mahremiyet eğitiminin ana hattıdır.</a:t>
            </a:r>
          </a:p>
          <a:p>
            <a:pPr marL="0" indent="0">
              <a:buNone/>
            </a:pPr>
            <a:r>
              <a:rPr lang="tr-TR" sz="2400" dirty="0" smtClean="0"/>
              <a:t>	Ruhsal </a:t>
            </a:r>
            <a:r>
              <a:rPr lang="tr-TR" sz="2400" dirty="0"/>
              <a:t>incelme ince detaylara yoğunlaşmanın bir sonucudur.</a:t>
            </a:r>
          </a:p>
          <a:p>
            <a:pPr marL="0" indent="0">
              <a:buNone/>
            </a:pPr>
            <a:r>
              <a:rPr lang="tr-TR" sz="2400" dirty="0" smtClean="0"/>
              <a:t>	Çocuklarda </a:t>
            </a:r>
            <a:r>
              <a:rPr lang="tr-TR" sz="2400" dirty="0"/>
              <a:t>küçük kas gelişimini sağlayan ince işlerle uğraşmak mahremiyet eğitiminin en önemli kısmını oluşturur.</a:t>
            </a:r>
          </a:p>
          <a:p>
            <a:pPr marL="0" indent="0">
              <a:buNone/>
            </a:pPr>
            <a:endParaRPr lang="tr-TR" sz="2400" dirty="0"/>
          </a:p>
        </p:txBody>
      </p:sp>
      <p:pic>
        <p:nvPicPr>
          <p:cNvPr id="4098" name="Picture 2" descr="C:\Users\DELL\Desktop\mahrremiyet foto\64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764704"/>
            <a:ext cx="741859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3830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r>
              <a:rPr lang="tr-TR" sz="3200" b="1" dirty="0"/>
              <a:t>ZARAFET EDİNİMİ HANGİ YAŞ DÖNEMİNDE KOLAYDIR?</a:t>
            </a:r>
            <a:br>
              <a:rPr lang="tr-TR" sz="3200" b="1" dirty="0"/>
            </a:br>
            <a:endParaRPr lang="tr-TR" sz="3200" b="1" dirty="0"/>
          </a:p>
        </p:txBody>
      </p:sp>
      <p:sp>
        <p:nvSpPr>
          <p:cNvPr id="3" name="İçerik Yer Tutucusu 2"/>
          <p:cNvSpPr>
            <a:spLocks noGrp="1"/>
          </p:cNvSpPr>
          <p:nvPr>
            <p:ph idx="1"/>
          </p:nvPr>
        </p:nvSpPr>
        <p:spPr>
          <a:xfrm>
            <a:off x="457200" y="1600200"/>
            <a:ext cx="4690864" cy="4525963"/>
          </a:xfrm>
        </p:spPr>
        <p:txBody>
          <a:bodyPr>
            <a:normAutofit/>
          </a:bodyPr>
          <a:lstStyle/>
          <a:p>
            <a:pPr marL="0" indent="0">
              <a:buNone/>
            </a:pPr>
            <a:r>
              <a:rPr lang="tr-TR" sz="2400" dirty="0" smtClean="0"/>
              <a:t>	Zarafet </a:t>
            </a:r>
            <a:r>
              <a:rPr lang="tr-TR" sz="2400" dirty="0"/>
              <a:t>çocuklarda en kolay 3-7 yaş döneminde edinilir.</a:t>
            </a:r>
          </a:p>
          <a:p>
            <a:pPr marL="0" indent="0">
              <a:buNone/>
            </a:pPr>
            <a:r>
              <a:rPr lang="tr-TR" sz="2400" dirty="0" smtClean="0"/>
              <a:t>	Eğer </a:t>
            </a:r>
            <a:r>
              <a:rPr lang="tr-TR" sz="2400" dirty="0"/>
              <a:t>çocuk kaygılandırılmazsa ve mizacını yaşamada özgür bırakılırsa duygusal incelme yaşar, duygusal incelme yaşadığı kadar  da zarafet sahibi olur.</a:t>
            </a:r>
          </a:p>
          <a:p>
            <a:pPr marL="0" indent="0">
              <a:buNone/>
            </a:pPr>
            <a:r>
              <a:rPr lang="tr-TR" sz="2400" dirty="0" smtClean="0"/>
              <a:t>	Ruhun </a:t>
            </a:r>
            <a:r>
              <a:rPr lang="tr-TR" sz="2400" dirty="0"/>
              <a:t>yorulması bedenin yorgunluğu ile değil, kaygı iledir.</a:t>
            </a:r>
          </a:p>
          <a:p>
            <a:pPr marL="0" indent="0">
              <a:buNone/>
            </a:pPr>
            <a:endParaRPr lang="tr-TR" sz="2400" dirty="0"/>
          </a:p>
        </p:txBody>
      </p:sp>
      <p:pic>
        <p:nvPicPr>
          <p:cNvPr id="5122" name="Picture 2" descr="C:\Users\DELL\Desktop\mahrremiyet fot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3563888" cy="2672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5296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8229600" cy="1143000"/>
          </a:xfrm>
        </p:spPr>
        <p:txBody>
          <a:bodyPr>
            <a:noAutofit/>
          </a:bodyPr>
          <a:lstStyle/>
          <a:p>
            <a:r>
              <a:rPr lang="tr-TR" sz="3200" b="1" dirty="0"/>
              <a:t>Yeniden zarafet her yaş dönemi için uygundur:</a:t>
            </a:r>
            <a:br>
              <a:rPr lang="tr-TR" sz="3200" b="1" dirty="0"/>
            </a:br>
            <a:endParaRPr lang="tr-TR" sz="3200" b="1" dirty="0"/>
          </a:p>
        </p:txBody>
      </p:sp>
      <p:sp>
        <p:nvSpPr>
          <p:cNvPr id="3" name="İçerik Yer Tutucusu 2"/>
          <p:cNvSpPr>
            <a:spLocks noGrp="1"/>
          </p:cNvSpPr>
          <p:nvPr>
            <p:ph idx="1"/>
          </p:nvPr>
        </p:nvSpPr>
        <p:spPr>
          <a:xfrm>
            <a:off x="611560" y="1412776"/>
            <a:ext cx="8208912" cy="3744416"/>
          </a:xfrm>
        </p:spPr>
        <p:txBody>
          <a:bodyPr>
            <a:noAutofit/>
          </a:bodyPr>
          <a:lstStyle/>
          <a:p>
            <a:pPr marL="0" indent="0">
              <a:buNone/>
            </a:pPr>
            <a:r>
              <a:rPr lang="tr-TR" sz="2400" dirty="0" smtClean="0"/>
              <a:t>	1-Yeniden </a:t>
            </a:r>
            <a:r>
              <a:rPr lang="tr-TR" sz="2400" dirty="0"/>
              <a:t>kazanılacak zarafetin başlangıç noktası, ince ayrıntılara yoğunlaşmaktır. Halbuki zarafet sahibi olmanın en temel şartı sükunet içindeki ortamlarda ince ayrıntılara yoğunlaşmaktır.</a:t>
            </a:r>
          </a:p>
          <a:p>
            <a:pPr marL="0" indent="0">
              <a:buNone/>
            </a:pPr>
            <a:r>
              <a:rPr lang="tr-TR" sz="2400" dirty="0" smtClean="0"/>
              <a:t>	2-İşitme </a:t>
            </a:r>
            <a:r>
              <a:rPr lang="tr-TR" sz="2400" dirty="0"/>
              <a:t>nezaketin en önemli kısmıdır. Örneğin; kuş seslerini duymaya çalışması...</a:t>
            </a:r>
          </a:p>
          <a:p>
            <a:pPr marL="0" indent="0">
              <a:buNone/>
            </a:pPr>
            <a:r>
              <a:rPr lang="tr-TR" sz="2400" dirty="0" smtClean="0"/>
              <a:t>	3- </a:t>
            </a:r>
            <a:r>
              <a:rPr lang="tr-TR" sz="2400" dirty="0"/>
              <a:t>K</a:t>
            </a:r>
            <a:r>
              <a:rPr lang="tr-TR" sz="2400" dirty="0" smtClean="0"/>
              <a:t>okuda </a:t>
            </a:r>
            <a:r>
              <a:rPr lang="tr-TR" sz="2400" dirty="0"/>
              <a:t>kişide zarafeti yeniden oluşturacak etkenlerden biridir.</a:t>
            </a:r>
          </a:p>
          <a:p>
            <a:pPr marL="0" indent="0">
              <a:buNone/>
            </a:pPr>
            <a:r>
              <a:rPr lang="tr-TR" sz="2400" dirty="0" smtClean="0"/>
              <a:t>	4- </a:t>
            </a:r>
            <a:r>
              <a:rPr lang="tr-TR" sz="2400" dirty="0"/>
              <a:t>Kendi bedeninde ruhunu yeniden canlandırmak isteyen bir insanın, dokunma duyusunun yardımına da ihtiyacı vardır. </a:t>
            </a:r>
          </a:p>
          <a:p>
            <a:pPr marL="0" indent="0">
              <a:buNone/>
            </a:pPr>
            <a:r>
              <a:rPr lang="tr-TR" sz="2400" dirty="0" smtClean="0"/>
              <a:t>	</a:t>
            </a:r>
            <a:endParaRPr lang="tr-TR" sz="2400" dirty="0"/>
          </a:p>
        </p:txBody>
      </p:sp>
    </p:spTree>
    <p:extLst>
      <p:ext uri="{BB962C8B-B14F-4D97-AF65-F5344CB8AC3E}">
        <p14:creationId xmlns:p14="http://schemas.microsoft.com/office/powerpoint/2010/main" val="15297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5- İşitme ve dokunmanın yanı sıra, tutunduğu bir başka nokta daha var ki bu nokta en çok çocukluk döneminde zarara uğrar: tat alma duyusu... zorla yemek yemeye çalıştırılan çocuklar ya da acele yenmesine zorlanan çocuklar nezaketlerini de kaybederler. Halbuki yemek yenmez yemek tadılır. Ağıza alınan yiyecekleri hızla yemek yerine, tadına vararak yemek ve hatta zaman zaman gözleri kapatıp tatların farkını duyumsayarak yemeğe devam etmek, zarafeti de beraberinde getirir.</a:t>
            </a:r>
          </a:p>
          <a:p>
            <a:pPr marL="0" indent="0">
              <a:buNone/>
            </a:pPr>
            <a:endParaRPr lang="tr-TR" sz="2400" dirty="0"/>
          </a:p>
        </p:txBody>
      </p:sp>
    </p:spTree>
    <p:extLst>
      <p:ext uri="{BB962C8B-B14F-4D97-AF65-F5344CB8AC3E}">
        <p14:creationId xmlns:p14="http://schemas.microsoft.com/office/powerpoint/2010/main" val="10509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4525963"/>
          </a:xfrm>
        </p:spPr>
        <p:txBody>
          <a:bodyPr>
            <a:noAutofit/>
          </a:bodyPr>
          <a:lstStyle/>
          <a:p>
            <a:pPr marL="0" indent="0">
              <a:buNone/>
            </a:pPr>
            <a:r>
              <a:rPr lang="tr-TR" sz="2400" dirty="0" smtClean="0"/>
              <a:t>	6- </a:t>
            </a:r>
            <a:r>
              <a:rPr lang="tr-TR" sz="2400" dirty="0"/>
              <a:t>B</a:t>
            </a:r>
            <a:r>
              <a:rPr lang="tr-TR" sz="2400" dirty="0" smtClean="0"/>
              <a:t>ütün </a:t>
            </a:r>
            <a:r>
              <a:rPr lang="tr-TR" sz="2400" dirty="0"/>
              <a:t>bu egzersizlerin yanında kişi bakışlarında derinliği elde etmelidir. Baktığı şeyi görmek için bakışlarını yavaşlatmalı ve gördüğü şeyin en ince ayrıntısına kadar erişmeli...</a:t>
            </a:r>
          </a:p>
          <a:p>
            <a:pPr marL="0" indent="0">
              <a:buNone/>
            </a:pPr>
            <a:r>
              <a:rPr lang="tr-TR" sz="2400" dirty="0" smtClean="0"/>
              <a:t>	7- </a:t>
            </a:r>
            <a:r>
              <a:rPr lang="tr-TR" sz="2400" dirty="0"/>
              <a:t>Y</a:t>
            </a:r>
            <a:r>
              <a:rPr lang="tr-TR" sz="2400" dirty="0" smtClean="0"/>
              <a:t>eniden </a:t>
            </a:r>
            <a:r>
              <a:rPr lang="tr-TR" sz="2400" dirty="0"/>
              <a:t>zarafet kazanmanın en önemli unsuru, kişinin kendisi ile barışık olmasıdır. Kişi ancak kendi saygınlığını elde ederse zarif olmaktan keyif alır. Bir kişinin kendi saygınlığını hissedebilmesi için, üzerindeki değersizlik hissinden sıyrılması şarttır.</a:t>
            </a:r>
          </a:p>
          <a:p>
            <a:pPr marL="0" indent="0">
              <a:buNone/>
            </a:pPr>
            <a:r>
              <a:rPr lang="tr-TR" sz="2400" dirty="0" smtClean="0"/>
              <a:t>	</a:t>
            </a:r>
            <a:endParaRPr lang="tr-TR" sz="2400" dirty="0"/>
          </a:p>
        </p:txBody>
      </p:sp>
    </p:spTree>
    <p:extLst>
      <p:ext uri="{BB962C8B-B14F-4D97-AF65-F5344CB8AC3E}">
        <p14:creationId xmlns:p14="http://schemas.microsoft.com/office/powerpoint/2010/main" val="293098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8- </a:t>
            </a:r>
            <a:r>
              <a:rPr lang="tr-TR" sz="2400" dirty="0" smtClean="0"/>
              <a:t>Çocukluk </a:t>
            </a:r>
            <a:r>
              <a:rPr lang="tr-TR" sz="2400" dirty="0"/>
              <a:t>yıllarında elde edilecek zarafetin doğal kazanımı eşya ve insan ilişkilerinde saygınlık olsa da çocuklukta elde edilmemiş zarafet için, eski davranışların terk edilip yeni davranışların eğitimi de verilmelidir.  Bu yeni davranışların içselleşebilmesi için de çevresindeki kişilerin de benzer davranışlar sergilemesi </a:t>
            </a:r>
            <a:r>
              <a:rPr lang="tr-TR" sz="2400" dirty="0" err="1"/>
              <a:t>şartır</a:t>
            </a:r>
            <a:r>
              <a:rPr lang="tr-TR" sz="2400" dirty="0"/>
              <a:t>.</a:t>
            </a:r>
          </a:p>
          <a:p>
            <a:pPr marL="0" indent="0">
              <a:buNone/>
            </a:pPr>
            <a:endParaRPr lang="tr-TR" sz="2400" dirty="0"/>
          </a:p>
        </p:txBody>
      </p:sp>
    </p:spTree>
    <p:extLst>
      <p:ext uri="{BB962C8B-B14F-4D97-AF65-F5344CB8AC3E}">
        <p14:creationId xmlns:p14="http://schemas.microsoft.com/office/powerpoint/2010/main" val="237032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DUYGULARIN YÖNETİMİ EĞİTİMİ</a:t>
            </a:r>
            <a:endParaRPr lang="tr-TR" sz="3200" b="1" dirty="0"/>
          </a:p>
        </p:txBody>
      </p:sp>
      <p:sp>
        <p:nvSpPr>
          <p:cNvPr id="3" name="İçerik Yer Tutucusu 2"/>
          <p:cNvSpPr>
            <a:spLocks noGrp="1"/>
          </p:cNvSpPr>
          <p:nvPr>
            <p:ph idx="1"/>
          </p:nvPr>
        </p:nvSpPr>
        <p:spPr>
          <a:xfrm>
            <a:off x="467544" y="4077072"/>
            <a:ext cx="8229600" cy="2448271"/>
          </a:xfrm>
        </p:spPr>
        <p:txBody>
          <a:bodyPr>
            <a:normAutofit/>
          </a:bodyPr>
          <a:lstStyle/>
          <a:p>
            <a:pPr marL="0" indent="0">
              <a:buNone/>
            </a:pPr>
            <a:r>
              <a:rPr lang="tr-TR" sz="2400" dirty="0" smtClean="0"/>
              <a:t>	Mahremiyet Eğitimi, çocuğun bütün yaşamını kolaylaştıran, kendi duygu dünyasını yönetme becerisi elde etmesini sağlayan kişilik eğitimidir.</a:t>
            </a:r>
          </a:p>
          <a:p>
            <a:pPr marL="0" indent="0">
              <a:buNone/>
            </a:pPr>
            <a:r>
              <a:rPr lang="tr-TR" sz="2400" dirty="0" smtClean="0"/>
              <a:t>	Bu duygular cinsel duygular olabileceği gibi aynı zamanda öfke, mahcubiyet, utanma, kıskançlık gibi temel insani duyguların yönetimini de içerir.</a:t>
            </a:r>
          </a:p>
          <a:p>
            <a:pPr marL="0" indent="0">
              <a:buNone/>
            </a:pPr>
            <a:endParaRPr lang="tr-TR" sz="2400" dirty="0"/>
          </a:p>
        </p:txBody>
      </p:sp>
      <p:pic>
        <p:nvPicPr>
          <p:cNvPr id="9218" name="Picture 2" descr="C:\Users\DELL\Desktop\mahrremiyet foto\cinsel-gelis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76875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2413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r>
              <a:rPr lang="tr-TR" sz="3200" b="1" dirty="0"/>
              <a:t>RUHUN KENDİNİ EMNİYETTE HİSSETMESİ</a:t>
            </a:r>
            <a:br>
              <a:rPr lang="tr-TR" sz="3200" b="1" dirty="0"/>
            </a:br>
            <a:endParaRPr lang="tr-TR" sz="3200" b="1" dirty="0"/>
          </a:p>
        </p:txBody>
      </p:sp>
      <p:sp>
        <p:nvSpPr>
          <p:cNvPr id="3" name="İçerik Yer Tutucusu 2"/>
          <p:cNvSpPr>
            <a:spLocks noGrp="1"/>
          </p:cNvSpPr>
          <p:nvPr>
            <p:ph idx="1"/>
          </p:nvPr>
        </p:nvSpPr>
        <p:spPr/>
        <p:txBody>
          <a:bodyPr>
            <a:noAutofit/>
          </a:bodyPr>
          <a:lstStyle/>
          <a:p>
            <a:pPr marL="0" indent="0">
              <a:buNone/>
            </a:pPr>
            <a:r>
              <a:rPr lang="tr-TR" sz="2400" dirty="0" smtClean="0"/>
              <a:t>	Saygın </a:t>
            </a:r>
            <a:r>
              <a:rPr lang="tr-TR" sz="2400" dirty="0"/>
              <a:t>insanların en önemli özelliği hem kendilerinin hem de başkalarının sınırlarını bilmelidir.</a:t>
            </a:r>
          </a:p>
          <a:p>
            <a:pPr marL="0" indent="0">
              <a:buNone/>
            </a:pPr>
            <a:r>
              <a:rPr lang="tr-TR" sz="2400" dirty="0" smtClean="0"/>
              <a:t>	Sadece </a:t>
            </a:r>
            <a:r>
              <a:rPr lang="tr-TR" sz="2400" dirty="0"/>
              <a:t>fiziksel sınırlar değil, kişinin duygularına dokunurken, ona hitap ederken sınırların aşılıp aşılmadığını hissedebilmek ancak nezaket sahibi kişinin yaşam tarzıdır.</a:t>
            </a:r>
          </a:p>
          <a:p>
            <a:pPr marL="0" indent="0">
              <a:buNone/>
            </a:pPr>
            <a:r>
              <a:rPr lang="tr-TR" sz="2400" dirty="0" smtClean="0"/>
              <a:t>	Mahremiyet </a:t>
            </a:r>
            <a:r>
              <a:rPr lang="tr-TR" sz="2400" dirty="0"/>
              <a:t>eğitiminin ana unsuru, çocukların kendi sınırlarını erken dönemden itibaren tanımasıdır. İnsanın fiziksel, duygusal ve zihinsel olmak üzere 3 </a:t>
            </a:r>
            <a:r>
              <a:rPr lang="tr-TR" sz="2400" dirty="0" err="1"/>
              <a:t>aura</a:t>
            </a:r>
            <a:r>
              <a:rPr lang="tr-TR" sz="2400" dirty="0"/>
              <a:t>(kişilik sınırı) alanı vardır.</a:t>
            </a:r>
          </a:p>
          <a:p>
            <a:pPr marL="0" indent="0">
              <a:buNone/>
            </a:pPr>
            <a:endParaRPr lang="tr-TR" sz="2400" dirty="0"/>
          </a:p>
        </p:txBody>
      </p:sp>
    </p:spTree>
    <p:extLst>
      <p:ext uri="{BB962C8B-B14F-4D97-AF65-F5344CB8AC3E}">
        <p14:creationId xmlns:p14="http://schemas.microsoft.com/office/powerpoint/2010/main" val="102401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8229600" cy="1143000"/>
          </a:xfrm>
        </p:spPr>
        <p:txBody>
          <a:bodyPr>
            <a:noAutofit/>
          </a:bodyPr>
          <a:lstStyle/>
          <a:p>
            <a:r>
              <a:rPr lang="tr-TR" sz="3200" b="1" dirty="0"/>
              <a:t>1-FİZİKSEL AURA</a:t>
            </a:r>
            <a:br>
              <a:rPr lang="tr-TR" sz="3200" b="1" dirty="0"/>
            </a:br>
            <a:endParaRPr lang="tr-TR" sz="3200" b="1" dirty="0"/>
          </a:p>
        </p:txBody>
      </p:sp>
      <p:sp>
        <p:nvSpPr>
          <p:cNvPr id="3" name="İçerik Yer Tutucusu 2"/>
          <p:cNvSpPr>
            <a:spLocks noGrp="1"/>
          </p:cNvSpPr>
          <p:nvPr>
            <p:ph idx="1"/>
          </p:nvPr>
        </p:nvSpPr>
        <p:spPr>
          <a:xfrm>
            <a:off x="3563888" y="1196752"/>
            <a:ext cx="5410944" cy="4525963"/>
          </a:xfrm>
        </p:spPr>
        <p:txBody>
          <a:bodyPr>
            <a:normAutofit/>
          </a:bodyPr>
          <a:lstStyle/>
          <a:p>
            <a:pPr marL="0" indent="0">
              <a:buNone/>
            </a:pPr>
            <a:r>
              <a:rPr lang="tr-TR" sz="2400" dirty="0" smtClean="0"/>
              <a:t>	Fiziksel </a:t>
            </a:r>
            <a:r>
              <a:rPr lang="tr-TR" sz="2400" dirty="0" err="1"/>
              <a:t>aura</a:t>
            </a:r>
            <a:r>
              <a:rPr lang="tr-TR" sz="2400" dirty="0"/>
              <a:t>, kişinin, kendisine belli bir mesafeden daha yakına birinin izinsiz gelmesinden hoşnut olmama hissine erişmesidir.</a:t>
            </a:r>
          </a:p>
          <a:p>
            <a:pPr marL="0" indent="0">
              <a:buNone/>
            </a:pPr>
            <a:r>
              <a:rPr lang="tr-TR" sz="2400" dirty="0" smtClean="0"/>
              <a:t>	Çocukluk </a:t>
            </a:r>
            <a:r>
              <a:rPr lang="tr-TR" sz="2400" dirty="0"/>
              <a:t>dönemi, his edinim dönemidir. Mahremiyet te bir histir. </a:t>
            </a:r>
          </a:p>
          <a:p>
            <a:pPr marL="0" indent="0">
              <a:buNone/>
            </a:pPr>
            <a:r>
              <a:rPr lang="tr-TR" sz="2400" dirty="0" smtClean="0"/>
              <a:t>	“</a:t>
            </a:r>
            <a:r>
              <a:rPr lang="tr-TR" sz="2400" dirty="0"/>
              <a:t>Seni öpebilir miyim?” diye izin alınması çocuğa mahremiyet hissi kazandırır.</a:t>
            </a:r>
          </a:p>
          <a:p>
            <a:pPr marL="0" indent="0">
              <a:buNone/>
            </a:pPr>
            <a:r>
              <a:rPr lang="tr-TR" sz="2400" dirty="0" smtClean="0"/>
              <a:t>	</a:t>
            </a:r>
            <a:r>
              <a:rPr lang="tr-TR" sz="2400" dirty="0" err="1" smtClean="0"/>
              <a:t>Aurası</a:t>
            </a:r>
            <a:r>
              <a:rPr lang="tr-TR" sz="2400" dirty="0" smtClean="0"/>
              <a:t> </a:t>
            </a:r>
            <a:r>
              <a:rPr lang="tr-TR" sz="2400" dirty="0"/>
              <a:t>sürekli ihlal edilen çocuklar, bir başkasının da </a:t>
            </a:r>
            <a:r>
              <a:rPr lang="tr-TR" sz="2400" dirty="0" err="1"/>
              <a:t>aurasını</a:t>
            </a:r>
            <a:r>
              <a:rPr lang="tr-TR" sz="2400" dirty="0"/>
              <a:t> fark edemez.</a:t>
            </a:r>
          </a:p>
        </p:txBody>
      </p:sp>
      <p:pic>
        <p:nvPicPr>
          <p:cNvPr id="6146" name="Picture 2" descr="C:\Users\DELL\Desktop\mahrremiyet foto\56460e6e5c2b0033a4e89bbf5e7cecafbf14d2a8dc002-0-3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0" y="980728"/>
            <a:ext cx="3518520" cy="2502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98256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2-ZİHİNSEL AURA</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Özgürce </a:t>
            </a:r>
            <a:r>
              <a:rPr lang="tr-TR" sz="2400" dirty="0"/>
              <a:t>yorum yapabilecek yeteneğe erişmesi gerekir ki yaşamda karşılaştığı olumsuzlukları vaktinde fark edebilsin. Yani kendini ifade edebilme özgürlüğüdür…</a:t>
            </a:r>
          </a:p>
          <a:p>
            <a:pPr marL="0" indent="0">
              <a:buNone/>
            </a:pPr>
            <a:r>
              <a:rPr lang="tr-TR" sz="2400" dirty="0" smtClean="0"/>
              <a:t>	Zihinsel </a:t>
            </a:r>
            <a:r>
              <a:rPr lang="tr-TR" sz="2400" dirty="0" err="1"/>
              <a:t>aurası</a:t>
            </a:r>
            <a:r>
              <a:rPr lang="tr-TR" sz="2400" dirty="0"/>
              <a:t> zarara uğrayan kişilerde genellikle konuşma bozukluklarına rastlarız. Hızlı konuşmak, sözcüklerin yutularak telaffuzuna sebep olur. Ya da konuşma esnasına çocuğun zihni, duygusu, fiziki yapısı birbiriyle uyumunu kaybeder ve kekemelik başlar. </a:t>
            </a:r>
            <a:endParaRPr lang="tr-TR" sz="2400" dirty="0" smtClean="0"/>
          </a:p>
          <a:p>
            <a:pPr marL="0" indent="0">
              <a:buNone/>
            </a:pPr>
            <a:r>
              <a:rPr lang="tr-TR" sz="2400" dirty="0" smtClean="0"/>
              <a:t>	Anne </a:t>
            </a:r>
            <a:r>
              <a:rPr lang="tr-TR" sz="2400" dirty="0"/>
              <a:t>babalar hem sosyal ilişkilerinde hem de çocuklarıyla olan diyaloglarında, karşı taraftan izin almayı amaçlayan “Olur mu?” sorusunu sıklıkla kullanmalıdır.</a:t>
            </a:r>
          </a:p>
          <a:p>
            <a:pPr marL="0" indent="0">
              <a:buNone/>
            </a:pPr>
            <a:endParaRPr lang="tr-TR" sz="2400" dirty="0"/>
          </a:p>
        </p:txBody>
      </p:sp>
    </p:spTree>
    <p:extLst>
      <p:ext uri="{BB962C8B-B14F-4D97-AF65-F5344CB8AC3E}">
        <p14:creationId xmlns:p14="http://schemas.microsoft.com/office/powerpoint/2010/main" val="109161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3-DUYGUSAL AURA</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Çocuk </a:t>
            </a:r>
            <a:r>
              <a:rPr lang="tr-TR" sz="2400" dirty="0"/>
              <a:t>tam ebeveyniyle konuşacağı sırada sırtını döner, utanır, bir şey söyleyecek gibi olur, ama söyleyemez, yüzü kızarır. Annesi omzundan tutup çevirmeye çalışır zorla, “Niye utanıyorsun</a:t>
            </a:r>
            <a:r>
              <a:rPr lang="tr-TR" sz="2400" dirty="0" smtClean="0"/>
              <a:t>? Utanma</a:t>
            </a:r>
            <a:r>
              <a:rPr lang="tr-TR" sz="2400" dirty="0"/>
              <a:t>, utanma. Bak bana bak. Oğlum utanma, ne söyleyeceksen söyle!” der ve böylelikle çocuğun duygusal </a:t>
            </a:r>
            <a:r>
              <a:rPr lang="tr-TR" sz="2400" dirty="0" err="1"/>
              <a:t>aurasının</a:t>
            </a:r>
            <a:r>
              <a:rPr lang="tr-TR" sz="2400" dirty="0"/>
              <a:t> sınırlarını ihlal eder.</a:t>
            </a:r>
          </a:p>
          <a:p>
            <a:pPr marL="0" indent="0">
              <a:buNone/>
            </a:pPr>
            <a:r>
              <a:rPr lang="tr-TR" sz="2400" dirty="0" smtClean="0"/>
              <a:t>	Duygularına </a:t>
            </a:r>
            <a:r>
              <a:rPr lang="tr-TR" sz="2400" dirty="0"/>
              <a:t>çok müdahale edildiği için kimi zaman hissetmemeyi, kimi zaman hissettiğini hissettirmemeyi ve böylelikle aslında ikincil bir kişilik oluşturmayı yetenek haline getirirler.</a:t>
            </a:r>
          </a:p>
          <a:p>
            <a:pPr marL="0" indent="0">
              <a:buNone/>
            </a:pPr>
            <a:endParaRPr lang="tr-TR" sz="2400" dirty="0"/>
          </a:p>
        </p:txBody>
      </p:sp>
    </p:spTree>
    <p:extLst>
      <p:ext uri="{BB962C8B-B14F-4D97-AF65-F5344CB8AC3E}">
        <p14:creationId xmlns:p14="http://schemas.microsoft.com/office/powerpoint/2010/main" val="415091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TEMEL DAVRANIŞ REFLEKSİ KAZANIMI</a:t>
            </a:r>
            <a:br>
              <a:rPr lang="tr-TR" sz="3200" b="1" dirty="0"/>
            </a:br>
            <a:endParaRPr lang="tr-TR" sz="3200" b="1" dirty="0"/>
          </a:p>
        </p:txBody>
      </p:sp>
      <p:sp>
        <p:nvSpPr>
          <p:cNvPr id="3" name="İçerik Yer Tutucusu 2"/>
          <p:cNvSpPr>
            <a:spLocks noGrp="1"/>
          </p:cNvSpPr>
          <p:nvPr>
            <p:ph idx="1"/>
          </p:nvPr>
        </p:nvSpPr>
        <p:spPr>
          <a:xfrm>
            <a:off x="395536" y="1340768"/>
            <a:ext cx="8229600" cy="4525963"/>
          </a:xfrm>
        </p:spPr>
        <p:txBody>
          <a:bodyPr>
            <a:noAutofit/>
          </a:bodyPr>
          <a:lstStyle/>
          <a:p>
            <a:pPr marL="0" indent="0">
              <a:buNone/>
            </a:pPr>
            <a:r>
              <a:rPr lang="tr-TR" sz="2400" dirty="0" smtClean="0"/>
              <a:t>-</a:t>
            </a:r>
            <a:r>
              <a:rPr lang="tr-TR" sz="2400" dirty="0"/>
              <a:t>Bedenim bana aittir bilinci</a:t>
            </a:r>
          </a:p>
          <a:p>
            <a:pPr marL="0" indent="0">
              <a:buNone/>
            </a:pPr>
            <a:r>
              <a:rPr lang="tr-TR" sz="2400" dirty="0"/>
              <a:t>-İzin verirsem dokunabilirsin bilinci</a:t>
            </a:r>
          </a:p>
          <a:p>
            <a:pPr marL="0" indent="0">
              <a:buNone/>
            </a:pPr>
            <a:r>
              <a:rPr lang="tr-TR" sz="2400" dirty="0"/>
              <a:t>-Dokunulması yasak olan yerlerim refleksi</a:t>
            </a:r>
          </a:p>
          <a:p>
            <a:pPr marL="0" indent="0">
              <a:buNone/>
            </a:pPr>
            <a:r>
              <a:rPr lang="tr-TR" sz="2400" dirty="0"/>
              <a:t>-Fiziksel baskıya direnme gücü</a:t>
            </a:r>
          </a:p>
          <a:p>
            <a:pPr marL="0" indent="0">
              <a:buNone/>
            </a:pPr>
            <a:r>
              <a:rPr lang="tr-TR" sz="2400" dirty="0"/>
              <a:t>-Vücudum görünmemeli hissi</a:t>
            </a:r>
          </a:p>
          <a:p>
            <a:pPr marL="0" indent="0">
              <a:buNone/>
            </a:pPr>
            <a:r>
              <a:rPr lang="tr-TR" sz="2400" dirty="0"/>
              <a:t>-Banyoda çıplak olunmamalı bilinci</a:t>
            </a:r>
          </a:p>
          <a:p>
            <a:pPr marL="0" indent="0">
              <a:buNone/>
            </a:pPr>
            <a:r>
              <a:rPr lang="tr-TR" sz="2400" dirty="0"/>
              <a:t>-Tuvalette benden başkası olmamalı bilinci</a:t>
            </a:r>
          </a:p>
          <a:p>
            <a:pPr marL="0" indent="0">
              <a:buNone/>
            </a:pPr>
            <a:r>
              <a:rPr lang="tr-TR" sz="2400" dirty="0"/>
              <a:t>-Soyunma ve giyinmede yalnızlık ilkesi</a:t>
            </a:r>
          </a:p>
          <a:p>
            <a:pPr marL="0" indent="0">
              <a:buNone/>
            </a:pPr>
            <a:r>
              <a:rPr lang="tr-TR" sz="2400" dirty="0"/>
              <a:t>-İzin verirsem kabul edilirsin ilkesi</a:t>
            </a:r>
          </a:p>
          <a:p>
            <a:pPr marL="0" indent="0">
              <a:buNone/>
            </a:pPr>
            <a:r>
              <a:rPr lang="tr-TR" sz="2400" dirty="0"/>
              <a:t>-Akraba-çevre farkındalığı</a:t>
            </a:r>
          </a:p>
          <a:p>
            <a:pPr marL="0" indent="0">
              <a:buNone/>
            </a:pPr>
            <a:r>
              <a:rPr lang="tr-TR" sz="2400" dirty="0"/>
              <a:t>-Biz bilincini geliştirme</a:t>
            </a:r>
          </a:p>
          <a:p>
            <a:pPr marL="0" indent="0">
              <a:buNone/>
            </a:pPr>
            <a:endParaRPr lang="tr-TR" sz="2400" dirty="0"/>
          </a:p>
        </p:txBody>
      </p:sp>
    </p:spTree>
    <p:extLst>
      <p:ext uri="{BB962C8B-B14F-4D97-AF65-F5344CB8AC3E}">
        <p14:creationId xmlns:p14="http://schemas.microsoft.com/office/powerpoint/2010/main" val="39172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929411"/>
          </a:xfrm>
        </p:spPr>
        <p:txBody>
          <a:bodyPr>
            <a:noAutofit/>
          </a:bodyPr>
          <a:lstStyle/>
          <a:p>
            <a:r>
              <a:rPr lang="tr-TR" sz="2400" b="1" dirty="0">
                <a:effectLst>
                  <a:outerShdw blurRad="38100" dist="38100" dir="2700000" algn="tl">
                    <a:srgbClr val="000000">
                      <a:alpha val="43137"/>
                    </a:srgbClr>
                  </a:outerShdw>
                </a:effectLst>
              </a:rPr>
              <a:t>TEMEL DAVRANIŞ REFLEKSİ: </a:t>
            </a:r>
            <a:r>
              <a:rPr lang="tr-TR" sz="2400" dirty="0"/>
              <a:t>Anormal davranışlar karşısında bedenin refleksle kendini korumasına  temel davranış refleksi denir</a:t>
            </a:r>
            <a:r>
              <a:rPr lang="tr-TR" sz="2400" dirty="0" smtClean="0"/>
              <a:t>.</a:t>
            </a:r>
          </a:p>
          <a:p>
            <a:endParaRPr lang="tr-TR" sz="2400" dirty="0"/>
          </a:p>
          <a:p>
            <a:r>
              <a:rPr lang="tr-TR" sz="2400" b="1" dirty="0">
                <a:effectLst>
                  <a:outerShdw blurRad="38100" dist="38100" dir="2700000" algn="tl">
                    <a:srgbClr val="000000">
                      <a:alpha val="43137"/>
                    </a:srgbClr>
                  </a:outerShdw>
                </a:effectLst>
              </a:rPr>
              <a:t>MAHREMİYET BİLİNCİNİN OLUŞUM SÜRECİ:</a:t>
            </a:r>
            <a:r>
              <a:rPr lang="tr-TR" sz="2400" dirty="0"/>
              <a:t> Çocuğa mahremiyet bilinci davranış eğitimi şeklinde 4-7 yaşları arasında verilmelidir</a:t>
            </a:r>
            <a:r>
              <a:rPr lang="tr-TR" sz="2400" dirty="0" smtClean="0"/>
              <a:t>.</a:t>
            </a:r>
          </a:p>
          <a:p>
            <a:endParaRPr lang="tr-TR" sz="2400" dirty="0"/>
          </a:p>
          <a:p>
            <a:r>
              <a:rPr lang="tr-TR" sz="2400" b="1" dirty="0">
                <a:effectLst>
                  <a:outerShdw blurRad="38100" dist="38100" dir="2700000" algn="tl">
                    <a:srgbClr val="000000">
                      <a:alpha val="43137"/>
                    </a:srgbClr>
                  </a:outerShdw>
                </a:effectLst>
              </a:rPr>
              <a:t>TEMEL DAVRANIŞ REFLEKSİ OLUŞUM SÜRECİ:</a:t>
            </a:r>
            <a:r>
              <a:rPr lang="tr-TR" sz="2400" dirty="0"/>
              <a:t> Temel davranış refleksinin en kolay kazanıldığı dönem 4-7 yaş aralığıdır. 7 yaş sonrasında da çocuklar bu refleksi kazanabilir. Sürecin sağlıklı şekilde işlemesi için aşağıda sıralanan prensipler ebeveynler tarafından  dikkate alınmalıdır.</a:t>
            </a:r>
          </a:p>
          <a:p>
            <a:endParaRPr lang="tr-TR" sz="2400" dirty="0"/>
          </a:p>
        </p:txBody>
      </p:sp>
    </p:spTree>
    <p:extLst>
      <p:ext uri="{BB962C8B-B14F-4D97-AF65-F5344CB8AC3E}">
        <p14:creationId xmlns:p14="http://schemas.microsoft.com/office/powerpoint/2010/main" val="108902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noAutofit/>
          </a:bodyPr>
          <a:lstStyle/>
          <a:p>
            <a:r>
              <a:rPr lang="tr-TR" sz="3200" b="1" dirty="0"/>
              <a:t>1-“BEDENİM BANA AİTTİR” BİLİNCİ</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Anne </a:t>
            </a:r>
            <a:r>
              <a:rPr lang="tr-TR" sz="2400" dirty="0"/>
              <a:t>babalar çocukları 4 yaşına yaklaşırken çocuğa vücudunun kendisine ait olduğu bilincini vermelidir. Çocuğa diğer insanlardan farklı biri olduğu hissettirilmelidir. </a:t>
            </a:r>
          </a:p>
          <a:p>
            <a:pPr marL="0" indent="0">
              <a:buNone/>
            </a:pPr>
            <a:r>
              <a:rPr lang="tr-TR" sz="2400" dirty="0" smtClean="0"/>
              <a:t>	Çocuklarının </a:t>
            </a:r>
            <a:r>
              <a:rPr lang="tr-TR" sz="2400" dirty="0"/>
              <a:t>bedenleriyle ilgili tasarruflarda onlardan onay almaları gerekir. İlerleyen zamanlarda ondan izin alınmadan </a:t>
            </a:r>
            <a:r>
              <a:rPr lang="tr-TR" sz="2400" dirty="0" smtClean="0"/>
              <a:t>                     				bedenine </a:t>
            </a:r>
            <a:r>
              <a:rPr lang="tr-TR" sz="2400" dirty="0"/>
              <a:t>yapılacak müdahaleleri </a:t>
            </a:r>
            <a:endParaRPr lang="tr-TR" sz="2400" dirty="0" smtClean="0"/>
          </a:p>
          <a:p>
            <a:pPr marL="0" indent="0">
              <a:buNone/>
            </a:pPr>
            <a:r>
              <a:rPr lang="tr-TR" sz="2400" dirty="0" smtClean="0"/>
              <a:t>				hisseder </a:t>
            </a:r>
            <a:r>
              <a:rPr lang="tr-TR" sz="2400" dirty="0"/>
              <a:t>ve rahatsızlık </a:t>
            </a:r>
            <a:r>
              <a:rPr lang="tr-TR" sz="2400" dirty="0" smtClean="0"/>
              <a:t>yaşar.</a:t>
            </a:r>
            <a:endParaRPr lang="tr-TR" sz="2400" dirty="0"/>
          </a:p>
          <a:p>
            <a:pPr marL="0" indent="0">
              <a:buNone/>
            </a:pPr>
            <a:endParaRPr lang="tr-TR" sz="2400" dirty="0"/>
          </a:p>
        </p:txBody>
      </p:sp>
      <p:pic>
        <p:nvPicPr>
          <p:cNvPr id="7170" name="Picture 2" descr="C:\Users\DELL\Desktop\mahrremiyet foto\p1aeq6ses31kebhhiiia1dbj2m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3645025"/>
            <a:ext cx="220687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39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229600" cy="1143000"/>
          </a:xfrm>
        </p:spPr>
        <p:txBody>
          <a:bodyPr>
            <a:noAutofit/>
          </a:bodyPr>
          <a:lstStyle/>
          <a:p>
            <a:r>
              <a:rPr lang="tr-TR" sz="3200" b="1" dirty="0"/>
              <a:t>2-“İZİN VERİRSEM DOKUNABİLİRSİN” BİLİNCİ</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Her </a:t>
            </a:r>
            <a:r>
              <a:rPr lang="tr-TR" sz="2400" dirty="0"/>
              <a:t>ne kadar çocuk anne babanın bir parçası olsa da ayrı bir bireydir, farklı bir yaşam sürecine hazırlanır. Ebeveynler çocuklarının </a:t>
            </a:r>
            <a:r>
              <a:rPr lang="tr-TR" sz="2400" dirty="0" err="1"/>
              <a:t>auralarının</a:t>
            </a:r>
            <a:r>
              <a:rPr lang="tr-TR" sz="2400" dirty="0"/>
              <a:t> oluştuğu 4-5 yaşından sonra onları öperken “Seni öpebilir miyim?” diye müsaade istemelidir. Bu davranış bedenim bana aittir bilincinin oluşmasında oldukça etkilidir.</a:t>
            </a:r>
          </a:p>
          <a:p>
            <a:pPr marL="0" indent="0">
              <a:buNone/>
            </a:pPr>
            <a:endParaRPr lang="tr-TR" sz="2400" dirty="0"/>
          </a:p>
        </p:txBody>
      </p:sp>
      <p:pic>
        <p:nvPicPr>
          <p:cNvPr id="11266" name="Picture 2" descr="C:\Users\DELL\Desktop\mahrremiyet foto\sosyal-a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717032"/>
            <a:ext cx="4860032" cy="260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046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1143000"/>
          </a:xfrm>
        </p:spPr>
        <p:txBody>
          <a:bodyPr>
            <a:noAutofit/>
          </a:bodyPr>
          <a:lstStyle/>
          <a:p>
            <a:r>
              <a:rPr lang="tr-TR" sz="3200" b="1" dirty="0"/>
              <a:t>3-“DOKUNULMASI YASAK OLAN YERLERİM” REFLEKSİ</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Çocuklar </a:t>
            </a:r>
            <a:r>
              <a:rPr lang="tr-TR" sz="2400" dirty="0"/>
              <a:t>4 yaşlarından itibaren vücutlarının belli bölgelerine temas edilmesinden rahatsız olmaya başlamalıdır. Özellikle </a:t>
            </a:r>
            <a:r>
              <a:rPr lang="tr-TR" sz="2400" dirty="0" err="1"/>
              <a:t>genital</a:t>
            </a:r>
            <a:r>
              <a:rPr lang="tr-TR" sz="2400" dirty="0"/>
              <a:t> bölgelere dokunulması çocukta ani tepkilere neden olmalıdır.</a:t>
            </a:r>
          </a:p>
          <a:p>
            <a:pPr marL="0" indent="0">
              <a:buNone/>
            </a:pPr>
            <a:r>
              <a:rPr lang="tr-TR" sz="2400" dirty="0" smtClean="0"/>
              <a:t>	4yaşından </a:t>
            </a:r>
            <a:r>
              <a:rPr lang="tr-TR" sz="2400" dirty="0"/>
              <a:t>itibaren çocuğun </a:t>
            </a:r>
            <a:r>
              <a:rPr lang="tr-TR" sz="2400" dirty="0" err="1"/>
              <a:t>genital</a:t>
            </a:r>
            <a:r>
              <a:rPr lang="tr-TR" sz="2400" dirty="0"/>
              <a:t> bölgelerine olan harici temas mümkün olduğu ölçüde azaltılmalıdır. Anne baba çocuğun bu özel bölgesine karşı refleks geliştirmesine izin vermelidir.</a:t>
            </a:r>
          </a:p>
          <a:p>
            <a:pPr marL="0" indent="0">
              <a:buNone/>
            </a:pPr>
            <a:r>
              <a:rPr lang="tr-TR" sz="2400" dirty="0" smtClean="0"/>
              <a:t>	Çocuk</a:t>
            </a:r>
            <a:r>
              <a:rPr lang="tr-TR" sz="2400" dirty="0"/>
              <a:t>, eş dost ve akrabalar tarafından cinsel organlarına dokunularak, öpülerek, vurularak sevilmemelidir.</a:t>
            </a:r>
          </a:p>
          <a:p>
            <a:pPr marL="0" indent="0">
              <a:buNone/>
            </a:pPr>
            <a:endParaRPr lang="tr-TR" sz="2400" dirty="0"/>
          </a:p>
        </p:txBody>
      </p:sp>
    </p:spTree>
    <p:extLst>
      <p:ext uri="{BB962C8B-B14F-4D97-AF65-F5344CB8AC3E}">
        <p14:creationId xmlns:p14="http://schemas.microsoft.com/office/powerpoint/2010/main" val="214136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u="sng" dirty="0">
                <a:effectLst>
                  <a:outerShdw blurRad="38100" dist="38100" dir="2700000" algn="tl">
                    <a:srgbClr val="000000">
                      <a:alpha val="43137"/>
                    </a:srgbClr>
                  </a:outerShdw>
                </a:effectLst>
              </a:rPr>
              <a:t>Çocuk ve Tuvalet Temizliği</a:t>
            </a:r>
          </a:p>
        </p:txBody>
      </p:sp>
      <p:sp>
        <p:nvSpPr>
          <p:cNvPr id="3" name="İçerik Yer Tutucusu 2"/>
          <p:cNvSpPr>
            <a:spLocks noGrp="1"/>
          </p:cNvSpPr>
          <p:nvPr>
            <p:ph idx="1"/>
          </p:nvPr>
        </p:nvSpPr>
        <p:spPr>
          <a:xfrm>
            <a:off x="3275856" y="1600200"/>
            <a:ext cx="5410944" cy="4525963"/>
          </a:xfrm>
        </p:spPr>
        <p:txBody>
          <a:bodyPr>
            <a:normAutofit/>
          </a:bodyPr>
          <a:lstStyle/>
          <a:p>
            <a:pPr marL="0" indent="0">
              <a:buNone/>
            </a:pPr>
            <a:r>
              <a:rPr lang="tr-TR" sz="2400" dirty="0" smtClean="0"/>
              <a:t>	Yaklaşık </a:t>
            </a:r>
            <a:r>
              <a:rPr lang="tr-TR" sz="2400" dirty="0"/>
              <a:t>3-4 yaşlarındaki bir çocuk artık kendi temizliğini kendi yapar hale gelmelidir. Bu süre en çok 5 yaşına kadar uzatılabilir. Bundan sonraki yaşlarda çocuğun temizliğinin hala ebeveyn tarafından üstlenilmesi, mahremiyet eğitimi açısından doğru değildir.</a:t>
            </a:r>
          </a:p>
        </p:txBody>
      </p:sp>
      <p:pic>
        <p:nvPicPr>
          <p:cNvPr id="2051" name="Picture 3" descr="C:\Users\DELL\Desktop\mahrremiyet foto\TUVALET-ALIŞKANLIĞI1-228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15621"/>
            <a:ext cx="2376264" cy="3126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8681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normAutofit/>
          </a:bodyPr>
          <a:lstStyle/>
          <a:p>
            <a:pPr marL="0" indent="0">
              <a:buNone/>
            </a:pPr>
            <a:r>
              <a:rPr lang="tr-TR" sz="2400" b="1" dirty="0" smtClean="0"/>
              <a:t>	Zarafet: </a:t>
            </a:r>
            <a:r>
              <a:rPr lang="tr-TR" sz="2400" dirty="0" smtClean="0"/>
              <a:t>ruhun bedende kaygısızca görünür olması halidir. Çocuğun yaşadığı iç huzurun simasına yansıması, bedeninde görünür olmasıdır.</a:t>
            </a:r>
          </a:p>
          <a:p>
            <a:pPr marL="0" indent="0">
              <a:buNone/>
            </a:pPr>
            <a:r>
              <a:rPr lang="tr-TR" sz="2400" dirty="0" smtClean="0"/>
              <a:t>	Zarafet sahibi bir kişinin insan ve eşya ile kurduğu ilişkinin adına “</a:t>
            </a:r>
            <a:r>
              <a:rPr lang="tr-TR" sz="2400" b="1" u="sng" dirty="0" smtClean="0"/>
              <a:t>nezaket</a:t>
            </a:r>
            <a:r>
              <a:rPr lang="tr-TR" sz="2400" dirty="0" smtClean="0"/>
              <a:t>” denir.</a:t>
            </a:r>
          </a:p>
          <a:p>
            <a:pPr marL="0" indent="0">
              <a:buNone/>
            </a:pPr>
            <a:r>
              <a:rPr lang="tr-TR" sz="2400" dirty="0" smtClean="0"/>
              <a:t>	Vücudu estetik bir yapıya kavuşmuş çocuğun kalem tutuşu, su içişi, bir parça yiyeceği dudaklarına götürüşü, arkadaşı ile tokalaşıp selamlaşması nezaket içindedir</a:t>
            </a:r>
          </a:p>
          <a:p>
            <a:pPr marL="0" indent="0">
              <a:buNone/>
            </a:pPr>
            <a:endParaRPr lang="tr-TR" sz="2400" dirty="0"/>
          </a:p>
        </p:txBody>
      </p:sp>
      <p:pic>
        <p:nvPicPr>
          <p:cNvPr id="2050" name="Picture 2" descr="C:\Users\DELL\Desktop\mahrremiyet foto\Vücut-Dili-Dokun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437112"/>
            <a:ext cx="4104456" cy="2055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617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noAutofit/>
          </a:bodyPr>
          <a:lstStyle/>
          <a:p>
            <a:r>
              <a:rPr lang="tr-TR" sz="3200" b="1" dirty="0"/>
              <a:t>4-FİZİKSEL BASKIYA DİRENME GÜCÜ</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Çocuğun </a:t>
            </a:r>
            <a:r>
              <a:rPr lang="tr-TR" sz="2400" dirty="0"/>
              <a:t>kaçma becerisini geliştirecek saklambaç, mendil kapmaca, yakalamaca, ebelemece, köşe kapmaca gibi oyunlar oynanabilir. Çocuk oyunla emniyetli kaçış tecrübesi edinir.</a:t>
            </a:r>
          </a:p>
          <a:p>
            <a:pPr marL="0" indent="0">
              <a:buNone/>
            </a:pPr>
            <a:endParaRPr lang="tr-TR" sz="2400" dirty="0"/>
          </a:p>
        </p:txBody>
      </p:sp>
      <p:pic>
        <p:nvPicPr>
          <p:cNvPr id="3074" name="Picture 2" descr="C:\Users\DELL\Desktop\mahrremiyet foto\körebe-oyu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952"/>
            <a:ext cx="4608512" cy="265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6387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5-“VÜCUDUM GÖRÜNMEMELİ” HİSSİ</a:t>
            </a:r>
            <a:br>
              <a:rPr lang="tr-TR" sz="3200" b="1" dirty="0"/>
            </a:br>
            <a:endParaRPr lang="tr-TR" sz="3200" b="1" dirty="0"/>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smtClean="0"/>
              <a:t>	</a:t>
            </a:r>
          </a:p>
          <a:p>
            <a:pPr marL="0" indent="0">
              <a:buNone/>
            </a:pPr>
            <a:endParaRPr lang="tr-TR" sz="2400" dirty="0"/>
          </a:p>
          <a:p>
            <a:pPr marL="0" indent="0">
              <a:buNone/>
            </a:pPr>
            <a:endParaRPr lang="tr-TR" sz="2400" dirty="0" smtClean="0"/>
          </a:p>
          <a:p>
            <a:pPr marL="0" indent="0">
              <a:buNone/>
            </a:pPr>
            <a:endParaRPr lang="tr-TR" sz="2400" dirty="0"/>
          </a:p>
          <a:p>
            <a:pPr marL="0" indent="0">
              <a:buNone/>
            </a:pPr>
            <a:endParaRPr lang="tr-TR" sz="2400" dirty="0" smtClean="0"/>
          </a:p>
          <a:p>
            <a:pPr marL="0" indent="0">
              <a:buNone/>
            </a:pPr>
            <a:r>
              <a:rPr lang="tr-TR" sz="2400" dirty="0"/>
              <a:t>	</a:t>
            </a:r>
            <a:r>
              <a:rPr lang="tr-TR" sz="2600" dirty="0" smtClean="0"/>
              <a:t>Vücudun </a:t>
            </a:r>
            <a:r>
              <a:rPr lang="tr-TR" sz="2600" dirty="0"/>
              <a:t>belli kısımlarının görünmesinden rahatsızlık duyma hissi kazanmasıdır. Örneğin, bebek yürümeye başladığı andan itibaren, anne baba tarafından çırılçıplak bırakılmamalıdır. Çocuk hatırlayabildiği en küçük yaştan itibaren( bu yaklaşık 3 yaştır) başkalarının yanında </a:t>
            </a:r>
            <a:r>
              <a:rPr lang="tr-TR" sz="2600" dirty="0" err="1"/>
              <a:t>genital</a:t>
            </a:r>
            <a:r>
              <a:rPr lang="tr-TR" sz="2600" dirty="0"/>
              <a:t> bölgesinin hep iç çamaşırıyla örtülü olduğunu anımsamalıdır.</a:t>
            </a:r>
          </a:p>
          <a:p>
            <a:pPr marL="0" indent="0">
              <a:buNone/>
            </a:pPr>
            <a:r>
              <a:rPr lang="tr-TR" sz="2600" dirty="0" smtClean="0"/>
              <a:t>	Özellikle </a:t>
            </a:r>
            <a:r>
              <a:rPr lang="tr-TR" sz="2600" dirty="0"/>
              <a:t>4 yaşından itibaren çocuk, ev içinde veya ev dışında çırılçıplak bulunmamalı, giysilerini kendisinin giyip çıkarmasına izin verilmelidir.</a:t>
            </a:r>
          </a:p>
          <a:p>
            <a:pPr marL="0" indent="0">
              <a:buNone/>
            </a:pPr>
            <a:endParaRPr lang="tr-TR" sz="2400" dirty="0"/>
          </a:p>
        </p:txBody>
      </p:sp>
      <p:pic>
        <p:nvPicPr>
          <p:cNvPr id="4098" name="Picture 2" descr="C:\Users\DELL\Desktop\mahrremiyet foto\ÇOCUKLARDA-MAHREMİYET-REFLEKSİNİ-KAZANDIRACAK-11-YÖNTE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544" y="836712"/>
            <a:ext cx="4342863" cy="2311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789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r>
              <a:rPr lang="tr-TR" sz="3200" b="1" dirty="0"/>
              <a:t>6-“BANYODA ÇIPLAK OLUNMAMALI” BİLİNCİ</a:t>
            </a:r>
            <a:br>
              <a:rPr lang="tr-TR" sz="3200" b="1" dirty="0"/>
            </a:br>
            <a:endParaRPr lang="tr-TR" sz="3200" b="1" dirty="0"/>
          </a:p>
        </p:txBody>
      </p:sp>
      <p:sp>
        <p:nvSpPr>
          <p:cNvPr id="3" name="İçerik Yer Tutucusu 2"/>
          <p:cNvSpPr>
            <a:spLocks noGrp="1"/>
          </p:cNvSpPr>
          <p:nvPr>
            <p:ph idx="1"/>
          </p:nvPr>
        </p:nvSpPr>
        <p:spPr>
          <a:xfrm>
            <a:off x="312513" y="908720"/>
            <a:ext cx="8229600" cy="3268960"/>
          </a:xfrm>
        </p:spPr>
        <p:txBody>
          <a:bodyPr>
            <a:normAutofit/>
          </a:bodyPr>
          <a:lstStyle/>
          <a:p>
            <a:pPr marL="0" indent="0">
              <a:buNone/>
            </a:pPr>
            <a:r>
              <a:rPr lang="tr-TR" sz="2400" dirty="0" smtClean="0"/>
              <a:t>	7 </a:t>
            </a:r>
            <a:r>
              <a:rPr lang="tr-TR" sz="2400" dirty="0"/>
              <a:t>yaşına kadar henüz ahlaki gelişim süreci başlamamış bir çocuk için anne babayla birlikte banyo yapmakta bir sakınca görülmeyebilir. Ancak, çocuğun temel davranış refleksi kazanması ve kendi bedenine yöneltilecek tehlikelerden bir refleksle korunabilmesi için 4 yaşından sonra ebeveyn de tamamen çıplak halde çocukla aynı anda banyoda bulunmamalı ve birlikte yıkanmamalıdır.</a:t>
            </a:r>
          </a:p>
          <a:p>
            <a:pPr marL="0" indent="0">
              <a:buNone/>
            </a:pPr>
            <a:endParaRPr lang="tr-TR" sz="2400" dirty="0"/>
          </a:p>
        </p:txBody>
      </p:sp>
      <p:pic>
        <p:nvPicPr>
          <p:cNvPr id="4" name="Picture 2" descr="C:\Users\DELL\Desktop\mahrremiyet foto\Tuvalet-Eğitim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91" y="3573016"/>
            <a:ext cx="6338045" cy="307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4637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noAutofit/>
          </a:bodyPr>
          <a:lstStyle/>
          <a:p>
            <a:r>
              <a:rPr lang="tr-TR" sz="3200" b="1" dirty="0"/>
              <a:t>7-“TUVALETTE BENDEN BAŞKASI OLMAMALI” BİLİNCİ</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Her </a:t>
            </a:r>
            <a:r>
              <a:rPr lang="tr-TR" sz="2400" dirty="0"/>
              <a:t>ne sebeple olursa olsun, 4 yaşına girmiş bir çocuğa tuvaletin özel bir mekan olduğu, tuvalet ihtiyacı gideren birinin başkaları tarafından görülmesinin doğru olmayacağı öğretilmelidir.</a:t>
            </a:r>
          </a:p>
          <a:p>
            <a:pPr marL="0" indent="0">
              <a:buNone/>
            </a:pPr>
            <a:r>
              <a:rPr lang="tr-TR" sz="2400" dirty="0" smtClean="0"/>
              <a:t>	Çocuk </a:t>
            </a:r>
            <a:r>
              <a:rPr lang="tr-TR" sz="2400" dirty="0" err="1"/>
              <a:t>genital</a:t>
            </a:r>
            <a:r>
              <a:rPr lang="tr-TR" sz="2400" dirty="0"/>
              <a:t> bölgelerinin görülmesinden rahatsız olmamaya kendisini tuvaletteyken gören birine karşı tepki vermemeye asla alışmamalıdır.</a:t>
            </a:r>
          </a:p>
          <a:p>
            <a:pPr marL="0" indent="0">
              <a:buNone/>
            </a:pPr>
            <a:endParaRPr lang="tr-TR" sz="2400" dirty="0"/>
          </a:p>
        </p:txBody>
      </p:sp>
    </p:spTree>
    <p:extLst>
      <p:ext uri="{BB962C8B-B14F-4D97-AF65-F5344CB8AC3E}">
        <p14:creationId xmlns:p14="http://schemas.microsoft.com/office/powerpoint/2010/main" val="355481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1143000"/>
          </a:xfrm>
        </p:spPr>
        <p:txBody>
          <a:bodyPr>
            <a:noAutofit/>
          </a:bodyPr>
          <a:lstStyle/>
          <a:p>
            <a:r>
              <a:rPr lang="tr-TR" sz="3200" b="1" dirty="0"/>
              <a:t>8-“SOYUNMA VE GİYİNMEDE YALNIZLIK” İLKESİ</a:t>
            </a:r>
            <a:br>
              <a:rPr lang="tr-TR" sz="3200" b="1" dirty="0"/>
            </a:br>
            <a:endParaRPr lang="tr-TR" sz="3200" b="1" dirty="0"/>
          </a:p>
        </p:txBody>
      </p:sp>
      <p:sp>
        <p:nvSpPr>
          <p:cNvPr id="3" name="İçerik Yer Tutucusu 2"/>
          <p:cNvSpPr>
            <a:spLocks noGrp="1"/>
          </p:cNvSpPr>
          <p:nvPr>
            <p:ph idx="1"/>
          </p:nvPr>
        </p:nvSpPr>
        <p:spPr/>
        <p:txBody>
          <a:bodyPr>
            <a:noAutofit/>
          </a:bodyPr>
          <a:lstStyle/>
          <a:p>
            <a:pPr marL="0" indent="0">
              <a:buNone/>
            </a:pPr>
            <a:r>
              <a:rPr lang="tr-TR" sz="2400" dirty="0" smtClean="0"/>
              <a:t>	Çocuk </a:t>
            </a:r>
            <a:r>
              <a:rPr lang="tr-TR" sz="2400" dirty="0"/>
              <a:t>kendi bedenini izleyen birinden rahatsız olmalıdır. 4 yaşından itibaren çocuklar ortalık yerde çıplak halde dolaşmamayı öğrenmelidir.</a:t>
            </a:r>
          </a:p>
          <a:p>
            <a:pPr marL="0" indent="0">
              <a:buNone/>
            </a:pPr>
            <a:r>
              <a:rPr lang="tr-TR" sz="2400" dirty="0" smtClean="0"/>
              <a:t>	4 </a:t>
            </a:r>
            <a:r>
              <a:rPr lang="tr-TR" sz="2400" dirty="0"/>
              <a:t>yaşındaki bir çocuğun kendi kıyafetlerini giyip çıkarması zor olabilir, bu durumda anne-baba ayrı bir odada çocuğun üzerini değiştirmek için ona yardımcı olabilir.</a:t>
            </a:r>
          </a:p>
          <a:p>
            <a:pPr marL="0" indent="0">
              <a:buNone/>
            </a:pPr>
            <a:r>
              <a:rPr lang="tr-TR" sz="2400" dirty="0" smtClean="0"/>
              <a:t>	Birçok </a:t>
            </a:r>
            <a:r>
              <a:rPr lang="tr-TR" sz="2400" dirty="0"/>
              <a:t>çocuk yetişkinlerin oluşturabileceği tehlikelerin büyüklüğünü ancak 14-15 yaşlarında kavrayabilir.</a:t>
            </a:r>
          </a:p>
          <a:p>
            <a:pPr marL="0" indent="0">
              <a:buNone/>
            </a:pPr>
            <a:endParaRPr lang="tr-TR" sz="2400" dirty="0"/>
          </a:p>
        </p:txBody>
      </p:sp>
    </p:spTree>
    <p:extLst>
      <p:ext uri="{BB962C8B-B14F-4D97-AF65-F5344CB8AC3E}">
        <p14:creationId xmlns:p14="http://schemas.microsoft.com/office/powerpoint/2010/main" val="313779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r>
              <a:rPr lang="tr-TR" sz="3200" b="1" dirty="0"/>
              <a:t>9-“İZİN VERİRSEM KABUL EDİLİRSİN” İLKESİ</a:t>
            </a:r>
            <a:br>
              <a:rPr lang="tr-TR" sz="3200" b="1" dirty="0"/>
            </a:b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dirty="0" smtClean="0"/>
              <a:t>	4 </a:t>
            </a:r>
            <a:r>
              <a:rPr lang="tr-TR" sz="2400" dirty="0"/>
              <a:t>yaşından itibaren izin verirsem kabul edilirsin ilkesi adım adım hayata geçirilmelidir. 7 yaşından sonraysa artık çocuktan izin almadan onun özel dünyasına adım atılmaması gerekir.</a:t>
            </a:r>
          </a:p>
          <a:p>
            <a:pPr marL="0" indent="0">
              <a:buNone/>
            </a:pPr>
            <a:r>
              <a:rPr lang="tr-TR" sz="2400" dirty="0" smtClean="0"/>
              <a:t>	Örneğin </a:t>
            </a:r>
            <a:r>
              <a:rPr lang="tr-TR" sz="2400" dirty="0"/>
              <a:t>özellikle  7 yaşından sonra anne baba çocuğun odasına girerken mutlaka izin almalıdır. Onun çıplak vücuduyla aniden karşılaşılması halinde saygıyla özür dilenip kapı kapatılmalıdır</a:t>
            </a:r>
          </a:p>
        </p:txBody>
      </p:sp>
      <p:pic>
        <p:nvPicPr>
          <p:cNvPr id="5122" name="Picture 2" descr="C:\Users\DELL\Desktop\mahrremiyet foto\iz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221088"/>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53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877280"/>
            <a:ext cx="8229600" cy="1143000"/>
          </a:xfrm>
        </p:spPr>
        <p:txBody>
          <a:bodyPr>
            <a:noAutofit/>
          </a:bodyPr>
          <a:lstStyle/>
          <a:p>
            <a:r>
              <a:rPr lang="tr-TR" sz="3200" b="1" dirty="0"/>
              <a:t>10-AKRABA-ÇEVRE FARKINDALIĞI</a:t>
            </a:r>
            <a:br>
              <a:rPr lang="tr-TR" sz="3200" b="1" dirty="0"/>
            </a:br>
            <a:endParaRPr lang="tr-TR" sz="3200" b="1" dirty="0"/>
          </a:p>
        </p:txBody>
      </p:sp>
      <p:sp>
        <p:nvSpPr>
          <p:cNvPr id="3" name="İçerik Yer Tutucusu 2"/>
          <p:cNvSpPr>
            <a:spLocks noGrp="1"/>
          </p:cNvSpPr>
          <p:nvPr>
            <p:ph idx="1"/>
          </p:nvPr>
        </p:nvSpPr>
        <p:spPr>
          <a:xfrm>
            <a:off x="683568" y="1916832"/>
            <a:ext cx="8229600" cy="4525963"/>
          </a:xfrm>
        </p:spPr>
        <p:txBody>
          <a:bodyPr>
            <a:normAutofit/>
          </a:bodyPr>
          <a:lstStyle/>
          <a:p>
            <a:pPr marL="0" indent="0">
              <a:buNone/>
            </a:pPr>
            <a:r>
              <a:rPr lang="tr-TR" sz="2400" dirty="0" smtClean="0"/>
              <a:t>			Bir </a:t>
            </a:r>
            <a:r>
              <a:rPr lang="tr-TR" sz="2400" dirty="0"/>
              <a:t>çocuğun çevresinde kendisi için tehlike </a:t>
            </a:r>
            <a:r>
              <a:rPr lang="tr-TR" sz="2400" dirty="0" smtClean="0"/>
              <a:t>			olabilecek </a:t>
            </a:r>
            <a:r>
              <a:rPr lang="tr-TR" sz="2400" dirty="0"/>
              <a:t>kişileri kavrayabilmesi bir başka </a:t>
            </a:r>
            <a:r>
              <a:rPr lang="tr-TR" sz="2400" dirty="0" smtClean="0"/>
              <a:t>			deyişle </a:t>
            </a:r>
            <a:r>
              <a:rPr lang="tr-TR" sz="2400" dirty="0"/>
              <a:t>sosyal tehlikelerin farkına varabilmesi en erken 7-9 yaş döneminde başlar. Hatta birçok çocuk yetişkinlerin oluşturabileceği tehlikelerin büyüklüğünü ancak 14-15 yaşlarında ya da ergenlik döneminde kavrayabilir.</a:t>
            </a:r>
          </a:p>
          <a:p>
            <a:pPr marL="0" indent="0">
              <a:buNone/>
            </a:pPr>
            <a:r>
              <a:rPr lang="tr-TR" sz="2400" dirty="0" smtClean="0"/>
              <a:t>	Çocuk </a:t>
            </a:r>
            <a:r>
              <a:rPr lang="tr-TR" sz="2400" dirty="0"/>
              <a:t>kendi amcası dışındakilere amca diye hitap etmemeli o kişinin isminin yanına amca kelimesini eklemelidir. Mesela bakkal amca, bakkal abi….. gibi</a:t>
            </a:r>
          </a:p>
          <a:p>
            <a:pPr marL="0" indent="0">
              <a:buNone/>
            </a:pPr>
            <a:r>
              <a:rPr lang="tr-TR" sz="2400" dirty="0" smtClean="0"/>
              <a:t>	Kuzen </a:t>
            </a:r>
            <a:r>
              <a:rPr lang="tr-TR" sz="2400" dirty="0"/>
              <a:t>yakınlığını kardeş yakınlığına çevirmek için aynı anda banyo yaptırmak doğru bir davranış olmaz.</a:t>
            </a:r>
          </a:p>
          <a:p>
            <a:pPr marL="0" indent="0">
              <a:buNone/>
            </a:pPr>
            <a:endParaRPr lang="tr-TR" sz="2400" dirty="0"/>
          </a:p>
        </p:txBody>
      </p:sp>
      <p:pic>
        <p:nvPicPr>
          <p:cNvPr id="6146" name="Picture 2" descr="C:\Users\DELL\Desktop\mahrremiyet foto\akra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7" y="188640"/>
            <a:ext cx="311358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8831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11-“BİZ” BİLİNCİNİ GELİŞTİRME</a:t>
            </a:r>
            <a:br>
              <a:rPr lang="tr-TR" sz="3200" b="1" dirty="0"/>
            </a:br>
            <a:endParaRPr lang="tr-TR" sz="3200" b="1" dirty="0"/>
          </a:p>
        </p:txBody>
      </p:sp>
      <p:sp>
        <p:nvSpPr>
          <p:cNvPr id="3" name="İçerik Yer Tutucusu 2"/>
          <p:cNvSpPr>
            <a:spLocks noGrp="1"/>
          </p:cNvSpPr>
          <p:nvPr>
            <p:ph idx="1"/>
          </p:nvPr>
        </p:nvSpPr>
        <p:spPr>
          <a:xfrm>
            <a:off x="4381128" y="1052736"/>
            <a:ext cx="4762872" cy="1728192"/>
          </a:xfrm>
        </p:spPr>
        <p:txBody>
          <a:bodyPr>
            <a:normAutofit fontScale="92500" lnSpcReduction="10000"/>
          </a:bodyPr>
          <a:lstStyle/>
          <a:p>
            <a:pPr marL="0" indent="0">
              <a:buNone/>
            </a:pPr>
            <a:r>
              <a:rPr lang="tr-TR" sz="2400" dirty="0" smtClean="0"/>
              <a:t>	Bir </a:t>
            </a:r>
            <a:r>
              <a:rPr lang="tr-TR" sz="2400" dirty="0"/>
              <a:t>çocuğun </a:t>
            </a:r>
            <a:r>
              <a:rPr lang="tr-TR" sz="2400" dirty="0" err="1"/>
              <a:t>psikogenetik</a:t>
            </a:r>
            <a:r>
              <a:rPr lang="tr-TR" sz="2400" dirty="0"/>
              <a:t> kapılarının kapalı olduğu kişiler </a:t>
            </a:r>
            <a:r>
              <a:rPr lang="tr-TR" sz="2400" dirty="0" err="1"/>
              <a:t>anne,baba,kardeş,amca,dayı,dede</a:t>
            </a:r>
            <a:r>
              <a:rPr lang="tr-TR" sz="2400" dirty="0"/>
              <a:t> ve ninedir.</a:t>
            </a:r>
          </a:p>
          <a:p>
            <a:pPr marL="0" indent="0">
              <a:buNone/>
            </a:pPr>
            <a:r>
              <a:rPr lang="tr-TR" sz="2400" dirty="0" smtClean="0"/>
              <a:t>		</a:t>
            </a:r>
            <a:endParaRPr lang="tr-TR" sz="2400" dirty="0"/>
          </a:p>
        </p:txBody>
      </p:sp>
      <p:pic>
        <p:nvPicPr>
          <p:cNvPr id="7170" name="Picture 2" descr="C:\Users\DELL\Desktop\mahrremiyet foto\SOY AĞA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 y="764704"/>
            <a:ext cx="4936799" cy="525741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364088" y="2132856"/>
            <a:ext cx="3635896" cy="4493538"/>
          </a:xfrm>
          <a:prstGeom prst="rect">
            <a:avLst/>
          </a:prstGeom>
        </p:spPr>
        <p:txBody>
          <a:bodyPr wrap="square">
            <a:spAutoFit/>
          </a:bodyPr>
          <a:lstStyle/>
          <a:p>
            <a:r>
              <a:rPr lang="tr-TR" sz="2200" dirty="0" smtClean="0"/>
              <a:t>	Normal </a:t>
            </a:r>
            <a:r>
              <a:rPr lang="tr-TR" sz="2200" dirty="0"/>
              <a:t>şartlarda her kişi potansiyel olarak karşı cinse karşı psikolojik gen uyumuna sahiptir. Bu nedenle kadınla erkek ateş ile baruta benzetilir. Ancak bazı kişiler arasında doğuştan gelen bir gen uyumsuzluğu mevcuttur. Cinsel yakınlığa ait </a:t>
            </a:r>
            <a:r>
              <a:rPr lang="tr-TR" sz="2200" dirty="0" err="1"/>
              <a:t>psikogen</a:t>
            </a:r>
            <a:r>
              <a:rPr lang="tr-TR" sz="2200" dirty="0"/>
              <a:t> uyum kapısı bu kişiler arasında sonsuza dek kapalıdır, normal şartlarda birbirlerine cinsel yakınlık duymaları imkansızdır.</a:t>
            </a:r>
          </a:p>
        </p:txBody>
      </p:sp>
    </p:spTree>
    <p:extLst>
      <p:ext uri="{BB962C8B-B14F-4D97-AF65-F5344CB8AC3E}">
        <p14:creationId xmlns:p14="http://schemas.microsoft.com/office/powerpoint/2010/main" val="1696824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09350" y="1484784"/>
            <a:ext cx="5709320" cy="1143000"/>
          </a:xfrm>
        </p:spPr>
        <p:txBody>
          <a:bodyPr>
            <a:noAutofit/>
          </a:bodyPr>
          <a:lstStyle/>
          <a:p>
            <a:r>
              <a:rPr lang="tr-TR" sz="3200" b="1" u="sng" dirty="0"/>
              <a:t>Kız ve erkek çocukların odası ne zaman ayrılmalıdır?</a:t>
            </a:r>
            <a:r>
              <a:rPr lang="tr-TR" sz="3200" b="1" dirty="0"/>
              <a:t/>
            </a:r>
            <a:br>
              <a:rPr lang="tr-TR" sz="3200" b="1" dirty="0"/>
            </a:br>
            <a:endParaRPr lang="tr-TR" sz="3200" b="1" dirty="0"/>
          </a:p>
        </p:txBody>
      </p:sp>
      <p:sp>
        <p:nvSpPr>
          <p:cNvPr id="3" name="İçerik Yer Tutucusu 2"/>
          <p:cNvSpPr>
            <a:spLocks noGrp="1"/>
          </p:cNvSpPr>
          <p:nvPr>
            <p:ph idx="1"/>
          </p:nvPr>
        </p:nvSpPr>
        <p:spPr>
          <a:xfrm>
            <a:off x="914400" y="2780928"/>
            <a:ext cx="8229600" cy="4525963"/>
          </a:xfrm>
        </p:spPr>
        <p:txBody>
          <a:bodyPr>
            <a:normAutofit/>
          </a:bodyPr>
          <a:lstStyle/>
          <a:p>
            <a:pPr marL="0" lvl="0" indent="0">
              <a:buNone/>
            </a:pPr>
            <a:r>
              <a:rPr lang="tr-TR" sz="2400" dirty="0" smtClean="0"/>
              <a:t>	Çocukların </a:t>
            </a:r>
            <a:r>
              <a:rPr lang="tr-TR" sz="2400" dirty="0"/>
              <a:t>küçük yaşlarda dahi aynı yatakta yatmaları doğru değildir. Anne yatağından ayrılan çocuğun artık tek başına yatması gerekir. Bununla birlikte 7 yaşından itibaren ayrı odalara geçmelidir. Kız ve erkek çocuklar aynı odada en çok 7 yaşına kadar kalabilirler. İki erkek kardeşin birbirinden ayrılması ise 7 yaşına kadar herhangi bir sürede gerçekleşebilir. İki kız kardeşin odasının ayrılması da 7 yaşından 12 yaşına kadar herhangi bir sürede gerçekleşebilir.</a:t>
            </a:r>
          </a:p>
          <a:p>
            <a:pPr marL="0" indent="0">
              <a:buNone/>
            </a:pPr>
            <a:r>
              <a:rPr lang="tr-TR" sz="2400" dirty="0" smtClean="0"/>
              <a:t>	Her </a:t>
            </a:r>
            <a:r>
              <a:rPr lang="tr-TR" sz="2400" dirty="0"/>
              <a:t>ebeveynin görevi çocuğuna şüpheciliğe meydan vermeden güven sınırını öğretebilmektir.</a:t>
            </a:r>
          </a:p>
          <a:p>
            <a:pPr marL="0" indent="0">
              <a:buNone/>
            </a:pPr>
            <a:endParaRPr lang="tr-TR" sz="2400" dirty="0"/>
          </a:p>
        </p:txBody>
      </p:sp>
      <p:pic>
        <p:nvPicPr>
          <p:cNvPr id="8194" name="Picture 2" descr="C:\Users\DELL\Desktop\mahrremiyet foto\shutterstock_31765405-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2520280"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68256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20688"/>
            <a:ext cx="8229600" cy="1143000"/>
          </a:xfrm>
        </p:spPr>
        <p:txBody>
          <a:bodyPr>
            <a:noAutofit/>
          </a:bodyPr>
          <a:lstStyle/>
          <a:p>
            <a:r>
              <a:rPr lang="tr-TR" sz="3200" b="1" dirty="0"/>
              <a:t>SOSYAL DAVRANIŞ BECERİSİ KAZANIMI</a:t>
            </a:r>
            <a:r>
              <a:rPr lang="tr-TR" sz="3200" dirty="0"/>
              <a:t/>
            </a:r>
            <a:br>
              <a:rPr lang="tr-TR" sz="3200" dirty="0"/>
            </a:br>
            <a:endParaRPr lang="tr-TR" sz="3200" dirty="0"/>
          </a:p>
        </p:txBody>
      </p:sp>
      <p:sp>
        <p:nvSpPr>
          <p:cNvPr id="3" name="İçerik Yer Tutucusu 2"/>
          <p:cNvSpPr>
            <a:spLocks noGrp="1"/>
          </p:cNvSpPr>
          <p:nvPr>
            <p:ph idx="1"/>
          </p:nvPr>
        </p:nvSpPr>
        <p:spPr/>
        <p:txBody>
          <a:bodyPr>
            <a:normAutofit/>
          </a:bodyPr>
          <a:lstStyle/>
          <a:p>
            <a:pPr marL="0" indent="0">
              <a:buNone/>
            </a:pPr>
            <a:r>
              <a:rPr lang="tr-TR" sz="2400" dirty="0" smtClean="0"/>
              <a:t>	Temel </a:t>
            </a:r>
            <a:r>
              <a:rPr lang="tr-TR" sz="2400" dirty="0"/>
              <a:t>davranış refleksiyle kendine yönelen tehlikeleri bilinçsizce geri iten çocuk sosyal davranış becerisi kazanarak bunu bilinçle yapıyor.</a:t>
            </a:r>
          </a:p>
          <a:p>
            <a:pPr marL="0" indent="0">
              <a:buNone/>
            </a:pPr>
            <a:r>
              <a:rPr lang="tr-TR" sz="2400" b="1" dirty="0"/>
              <a:t>	</a:t>
            </a:r>
            <a:r>
              <a:rPr lang="tr-TR" sz="2400" b="1" u="sng" dirty="0" smtClean="0"/>
              <a:t>1-Öfke </a:t>
            </a:r>
            <a:r>
              <a:rPr lang="tr-TR" sz="2400" b="1" u="sng" dirty="0"/>
              <a:t>suiistimali önler:</a:t>
            </a:r>
            <a:r>
              <a:rPr lang="tr-TR" sz="2400" dirty="0"/>
              <a:t> </a:t>
            </a:r>
            <a:endParaRPr lang="tr-TR" sz="2400" dirty="0" smtClean="0"/>
          </a:p>
          <a:p>
            <a:pPr>
              <a:buFont typeface="Wingdings" pitchFamily="2" charset="2"/>
              <a:buChar char="Ø"/>
            </a:pPr>
            <a:r>
              <a:rPr lang="tr-TR" sz="2400" dirty="0"/>
              <a:t>Öfke sosyal hayatı </a:t>
            </a:r>
            <a:r>
              <a:rPr lang="tr-TR" sz="2400" dirty="0" smtClean="0"/>
              <a:t>düzenler</a:t>
            </a:r>
          </a:p>
          <a:p>
            <a:pPr>
              <a:buFont typeface="Wingdings" pitchFamily="2" charset="2"/>
              <a:buChar char="Ø"/>
            </a:pPr>
            <a:r>
              <a:rPr lang="tr-TR" sz="2400" dirty="0"/>
              <a:t>Öfke, tacizden korur</a:t>
            </a:r>
            <a:r>
              <a:rPr lang="tr-TR" sz="2400" dirty="0" smtClean="0"/>
              <a:t>:</a:t>
            </a:r>
          </a:p>
          <a:p>
            <a:pPr>
              <a:buFont typeface="Wingdings" pitchFamily="2" charset="2"/>
              <a:buChar char="Ø"/>
            </a:pPr>
            <a:r>
              <a:rPr lang="tr-TR" sz="2400" dirty="0"/>
              <a:t>Sosyal hayatın provası evde yapılır</a:t>
            </a:r>
            <a:r>
              <a:rPr lang="tr-TR" sz="2400" dirty="0" smtClean="0"/>
              <a:t>:</a:t>
            </a:r>
          </a:p>
          <a:p>
            <a:pPr>
              <a:buFont typeface="Wingdings" pitchFamily="2" charset="2"/>
              <a:buChar char="Ø"/>
            </a:pPr>
            <a:r>
              <a:rPr lang="tr-TR" sz="2400" dirty="0"/>
              <a:t>Öfkenin önüne geçilmeli midir?: </a:t>
            </a:r>
            <a:endParaRPr lang="tr-TR" sz="2400" dirty="0" smtClean="0"/>
          </a:p>
          <a:p>
            <a:pPr marL="0" indent="0">
              <a:buNone/>
            </a:pPr>
            <a:r>
              <a:rPr lang="tr-TR" sz="2400" b="1" dirty="0" smtClean="0"/>
              <a:t>	</a:t>
            </a:r>
            <a:r>
              <a:rPr lang="tr-TR" sz="2400" b="1" u="sng" dirty="0" smtClean="0"/>
              <a:t>2-</a:t>
            </a:r>
            <a:r>
              <a:rPr lang="tr-TR" sz="2400" b="1" u="sng" dirty="0"/>
              <a:t>“Hayır” diyebilmeyi öğrenmek: </a:t>
            </a:r>
          </a:p>
          <a:p>
            <a:pPr marL="0" indent="0">
              <a:buNone/>
            </a:pPr>
            <a:endParaRPr lang="tr-TR" sz="2400" dirty="0"/>
          </a:p>
        </p:txBody>
      </p:sp>
      <p:pic>
        <p:nvPicPr>
          <p:cNvPr id="10242" name="Picture 2" descr="C:\Users\DELL\Desktop\mahrremiyet foto\depositphotos_81136130-stock-illustration-set-of-stick-figures-child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420888"/>
            <a:ext cx="3344888" cy="3344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5539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8064" y="764704"/>
            <a:ext cx="3610744" cy="5256584"/>
          </a:xfrm>
        </p:spPr>
        <p:txBody>
          <a:bodyPr>
            <a:normAutofit lnSpcReduction="10000"/>
          </a:bodyPr>
          <a:lstStyle/>
          <a:p>
            <a:pPr marL="0" indent="0">
              <a:buNone/>
            </a:pPr>
            <a:r>
              <a:rPr lang="tr-TR" sz="2400" dirty="0" smtClean="0"/>
              <a:t>	Birçok anne baba, Mahremiyet Eğitimini kız ve erkek çocuklarının birbirinden zorla ayırt edilmesi hatta birbirleriyle oynamalarının önünde geçilmesi olarak anlamaktadır.</a:t>
            </a:r>
          </a:p>
          <a:p>
            <a:pPr marL="0" indent="0">
              <a:buNone/>
            </a:pPr>
            <a:r>
              <a:rPr lang="tr-TR" sz="2400" dirty="0" smtClean="0"/>
              <a:t>	Ebeveynler çocuklarının duygularını yönetmek yerine, onlara kendi duygularını yönetmesini öğretmelidir ki bu; mahremiyet eğitimidir.</a:t>
            </a:r>
          </a:p>
          <a:p>
            <a:pPr marL="0" indent="0">
              <a:buNone/>
            </a:pPr>
            <a:endParaRPr lang="tr-TR" sz="2400" dirty="0"/>
          </a:p>
        </p:txBody>
      </p:sp>
      <p:pic>
        <p:nvPicPr>
          <p:cNvPr id="1026" name="Picture 2" descr="C:\Users\DELL\Desktop\mahrremiyet foto\k_15151317_ads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4496366" cy="3342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9885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256" y="1380411"/>
            <a:ext cx="5469097" cy="494928"/>
          </a:xfrm>
        </p:spPr>
        <p:txBody>
          <a:bodyPr>
            <a:noAutofit/>
          </a:bodyPr>
          <a:lstStyle/>
          <a:p>
            <a:r>
              <a:rPr lang="tr-TR" sz="3200" b="1" dirty="0"/>
              <a:t>Taciz Yaşayan Çocuklardaki Davranış Bozuklukları</a:t>
            </a:r>
            <a:br>
              <a:rPr lang="tr-TR" sz="3200" b="1" dirty="0"/>
            </a:br>
            <a:endParaRPr lang="tr-TR" sz="3200" b="1" dirty="0"/>
          </a:p>
        </p:txBody>
      </p:sp>
      <p:sp>
        <p:nvSpPr>
          <p:cNvPr id="3" name="İçerik Yer Tutucusu 2"/>
          <p:cNvSpPr>
            <a:spLocks noGrp="1"/>
          </p:cNvSpPr>
          <p:nvPr>
            <p:ph idx="1"/>
          </p:nvPr>
        </p:nvSpPr>
        <p:spPr>
          <a:xfrm>
            <a:off x="179512" y="2420888"/>
            <a:ext cx="8229600" cy="3845024"/>
          </a:xfrm>
        </p:spPr>
        <p:txBody>
          <a:bodyPr>
            <a:normAutofit/>
          </a:bodyPr>
          <a:lstStyle/>
          <a:p>
            <a:pPr marL="0" indent="0">
              <a:buNone/>
            </a:pPr>
            <a:r>
              <a:rPr lang="tr-TR" sz="2400" dirty="0"/>
              <a:t>1-Erkek Çocuk “Maço” Kimlik </a:t>
            </a:r>
            <a:r>
              <a:rPr lang="tr-TR" sz="2400" dirty="0" smtClean="0"/>
              <a:t>Benimser</a:t>
            </a:r>
          </a:p>
          <a:p>
            <a:pPr marL="0" indent="0">
              <a:buNone/>
            </a:pPr>
            <a:r>
              <a:rPr lang="tr-TR" sz="2400" dirty="0"/>
              <a:t>2-Kız Çocuk İçe Kapanır</a:t>
            </a:r>
          </a:p>
          <a:p>
            <a:pPr marL="0" indent="0">
              <a:buNone/>
            </a:pPr>
            <a:r>
              <a:rPr lang="tr-TR" sz="2400" dirty="0"/>
              <a:t>3-Erkek Çocuk “Agresif” Kız Çocuk “Depresif” Olur</a:t>
            </a:r>
          </a:p>
          <a:p>
            <a:pPr marL="0" indent="0">
              <a:buNone/>
            </a:pPr>
            <a:r>
              <a:rPr lang="tr-TR" sz="2400" dirty="0"/>
              <a:t>4-Erkek Çocuk Kızlarla Oynamayı Bırakır</a:t>
            </a:r>
          </a:p>
          <a:p>
            <a:pPr marL="0" indent="0">
              <a:buNone/>
            </a:pPr>
            <a:r>
              <a:rPr lang="tr-TR" sz="2400" dirty="0"/>
              <a:t>5-Erkek Çocuk Güç Kazanmak, Kız Çocuk Güçlüye Sığınmak İster</a:t>
            </a:r>
          </a:p>
          <a:p>
            <a:pPr marL="0" indent="0">
              <a:buNone/>
            </a:pPr>
            <a:r>
              <a:rPr lang="tr-TR" sz="2400" dirty="0"/>
              <a:t>6-Kız Çocuk, Yaşından Büyük Davranır</a:t>
            </a:r>
          </a:p>
          <a:p>
            <a:pPr marL="0" indent="0">
              <a:buNone/>
            </a:pPr>
            <a:r>
              <a:rPr lang="tr-TR" sz="2400" dirty="0"/>
              <a:t>7-Geçici Hafıza Kayıpları Yaşanır</a:t>
            </a:r>
          </a:p>
          <a:p>
            <a:pPr marL="0" indent="0">
              <a:buNone/>
            </a:pPr>
            <a:endParaRPr lang="tr-TR" sz="2400" dirty="0"/>
          </a:p>
        </p:txBody>
      </p:sp>
      <p:pic>
        <p:nvPicPr>
          <p:cNvPr id="9218" name="Picture 2" descr="C:\Users\DELL\Desktop\mahrremiyet foto\depositphotos_41691953-stock-illustration-cartoon-flying-super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48680"/>
            <a:ext cx="3421798" cy="2714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338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TACİZ NEDİR?</a:t>
            </a:r>
            <a:r>
              <a:rPr lang="tr-TR" sz="3200" dirty="0"/>
              <a:t/>
            </a:r>
            <a:br>
              <a:rPr lang="tr-TR" sz="3200" dirty="0"/>
            </a:br>
            <a:endParaRPr lang="tr-TR" sz="3200" dirty="0"/>
          </a:p>
        </p:txBody>
      </p:sp>
      <p:sp>
        <p:nvSpPr>
          <p:cNvPr id="3" name="İçerik Yer Tutucusu 2"/>
          <p:cNvSpPr>
            <a:spLocks noGrp="1"/>
          </p:cNvSpPr>
          <p:nvPr>
            <p:ph idx="1"/>
          </p:nvPr>
        </p:nvSpPr>
        <p:spPr/>
        <p:txBody>
          <a:bodyPr>
            <a:normAutofit/>
          </a:bodyPr>
          <a:lstStyle/>
          <a:p>
            <a:pPr marL="0" indent="0">
              <a:buNone/>
            </a:pPr>
            <a:r>
              <a:rPr lang="tr-TR" sz="2400" dirty="0" smtClean="0"/>
              <a:t>	Cinsellik </a:t>
            </a:r>
            <a:r>
              <a:rPr lang="tr-TR" sz="2400" dirty="0"/>
              <a:t>içeren her türlü söz, fiil ve materyalle bir çocuğa yakınlık kurmaya çalışmak, suiistimal kapsamına girer. Toplum olarak suiistimallerde kaynak bulunamamasının en önemli sebeplerinden biri böyle bir probleme hazırlıksız yakalanmamızdır. İkinci sebeplerinden biri, konunun hassasiyeti ve ülkemizde tacizin hala bir tabu olarak kabul edilmesidir.</a:t>
            </a:r>
          </a:p>
          <a:p>
            <a:pPr marL="0" indent="0">
              <a:buNone/>
            </a:pPr>
            <a:endParaRPr lang="tr-TR" sz="2400" dirty="0"/>
          </a:p>
        </p:txBody>
      </p:sp>
      <p:pic>
        <p:nvPicPr>
          <p:cNvPr id="10242" name="Picture 2" descr="C:\Users\DELL\Desktop\mahrremiyet foto\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30655"/>
            <a:ext cx="4392488" cy="245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9306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525963"/>
          </a:xfrm>
        </p:spPr>
        <p:txBody>
          <a:bodyPr>
            <a:noAutofit/>
          </a:bodyPr>
          <a:lstStyle/>
          <a:p>
            <a:pPr marL="0" indent="0">
              <a:buNone/>
            </a:pPr>
            <a:r>
              <a:rPr lang="tr-TR" sz="2400" b="1" dirty="0" smtClean="0"/>
              <a:t>	1-DUYGUSAL </a:t>
            </a:r>
            <a:r>
              <a:rPr lang="tr-TR" sz="2400" b="1" dirty="0"/>
              <a:t>TACİZ</a:t>
            </a:r>
            <a:endParaRPr lang="tr-TR" sz="2400" dirty="0"/>
          </a:p>
          <a:p>
            <a:pPr marL="0" indent="0">
              <a:buNone/>
            </a:pPr>
            <a:r>
              <a:rPr lang="tr-TR" sz="2400" dirty="0" smtClean="0"/>
              <a:t>	Çocuğun </a:t>
            </a:r>
            <a:r>
              <a:rPr lang="tr-TR" sz="2400" dirty="0"/>
              <a:t>duygularının cinselliğe alet edilerek taciz edilmesidir. Bu, çocukla cinsel içeren konuşmalar içeren, cinsel ögeler taşıyan fıkralar anlatma ya da yetişkinin cinsellikle ilgili konuları çocukla konuşma eğitim dışında, çocuğun görebileceği yerlere cinsellik içeren resimler asılması, yazılı veya görüntülü cinsel içerikli mesajlara maruz bırakılması, filmler izlettirilmesi, çocuğun kıyafetsiz olarak seyredilmesine izin verilmesi şeklinde olabilir.</a:t>
            </a:r>
          </a:p>
          <a:p>
            <a:pPr marL="0" indent="0">
              <a:buNone/>
            </a:pPr>
            <a:r>
              <a:rPr lang="tr-TR" sz="2400" b="1" dirty="0" smtClean="0"/>
              <a:t>	2-FİZİKSEL </a:t>
            </a:r>
            <a:r>
              <a:rPr lang="tr-TR" sz="2400" b="1" dirty="0"/>
              <a:t>TACİZ</a:t>
            </a:r>
            <a:endParaRPr lang="tr-TR" sz="2400" dirty="0"/>
          </a:p>
          <a:p>
            <a:pPr marL="0" indent="0">
              <a:buNone/>
            </a:pPr>
            <a:r>
              <a:rPr lang="tr-TR" sz="2400" dirty="0" smtClean="0"/>
              <a:t>	Cinsel </a:t>
            </a:r>
            <a:r>
              <a:rPr lang="tr-TR" sz="2400" dirty="0"/>
              <a:t>içerik taşıyan dokunmalar da dahil olmak üzere, sonucu tecavüz ya da saldırganlıkla biten tüm davranışları kapsar.</a:t>
            </a:r>
          </a:p>
          <a:p>
            <a:pPr marL="0" indent="0">
              <a:buNone/>
            </a:pPr>
            <a:endParaRPr lang="tr-TR" sz="2400" dirty="0"/>
          </a:p>
        </p:txBody>
      </p:sp>
    </p:spTree>
    <p:extLst>
      <p:ext uri="{BB962C8B-B14F-4D97-AF65-F5344CB8AC3E}">
        <p14:creationId xmlns:p14="http://schemas.microsoft.com/office/powerpoint/2010/main" val="406137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u="sng" dirty="0"/>
              <a:t>DOĞRU VE YANLIŞLAR</a:t>
            </a:r>
            <a:br>
              <a:rPr lang="tr-TR" sz="3200" b="1" u="sng" dirty="0"/>
            </a:br>
            <a:endParaRPr lang="tr-TR" sz="3200" b="1" u="sng" dirty="0"/>
          </a:p>
        </p:txBody>
      </p:sp>
      <p:sp>
        <p:nvSpPr>
          <p:cNvPr id="3" name="İçerik Yer Tutucusu 2"/>
          <p:cNvSpPr>
            <a:spLocks noGrp="1"/>
          </p:cNvSpPr>
          <p:nvPr>
            <p:ph idx="1"/>
          </p:nvPr>
        </p:nvSpPr>
        <p:spPr/>
        <p:txBody>
          <a:bodyPr>
            <a:noAutofit/>
          </a:bodyPr>
          <a:lstStyle/>
          <a:p>
            <a:pPr marL="0" indent="0">
              <a:buNone/>
            </a:pPr>
            <a:r>
              <a:rPr lang="tr-TR" sz="2400" dirty="0" smtClean="0"/>
              <a:t>1-Tacizciler</a:t>
            </a:r>
            <a:r>
              <a:rPr lang="tr-TR" sz="2400" dirty="0"/>
              <a:t>, genellikle bekar veya yalnız yaşayan, problemli kişilerdir: </a:t>
            </a:r>
          </a:p>
          <a:p>
            <a:pPr marL="0" indent="0">
              <a:buNone/>
            </a:pPr>
            <a:r>
              <a:rPr lang="tr-TR" sz="2400" dirty="0"/>
              <a:t>2-Cinsel tacizde bulunabilecek kişilerin büyük kısmının kıyafetleri kötüdür, görünüşü anormaldir, ekonomik durumu zayıftır: </a:t>
            </a:r>
          </a:p>
          <a:p>
            <a:pPr marL="0" indent="0">
              <a:buNone/>
            </a:pPr>
            <a:r>
              <a:rPr lang="tr-TR" sz="2400" dirty="0"/>
              <a:t>3-Tacizciler genelde orta yaşlı kişilerdir: </a:t>
            </a:r>
          </a:p>
          <a:p>
            <a:pPr marL="0" indent="0">
              <a:buNone/>
            </a:pPr>
            <a:r>
              <a:rPr lang="tr-TR" sz="2400" dirty="0" smtClean="0"/>
              <a:t>5-Ceza </a:t>
            </a:r>
            <a:r>
              <a:rPr lang="tr-TR" sz="2400" dirty="0"/>
              <a:t>artarsa, tacizci sayısı azalır: </a:t>
            </a:r>
          </a:p>
          <a:p>
            <a:pPr marL="0" indent="0">
              <a:buNone/>
            </a:pPr>
            <a:r>
              <a:rPr lang="tr-TR" sz="2400" dirty="0"/>
              <a:t>4-Tacizci yaptıklarından pişmanlık duymaz: </a:t>
            </a:r>
          </a:p>
          <a:p>
            <a:pPr marL="0" indent="0">
              <a:buNone/>
            </a:pPr>
            <a:r>
              <a:rPr lang="tr-TR" sz="2400" dirty="0"/>
              <a:t>6-Pedagoglar, doktorlar, öğretmenler bir suiistimal varsa hemen aileyle irtibata geçer.</a:t>
            </a:r>
          </a:p>
          <a:p>
            <a:pPr marL="0" indent="0">
              <a:buNone/>
            </a:pPr>
            <a:endParaRPr lang="tr-TR" sz="2400" dirty="0"/>
          </a:p>
        </p:txBody>
      </p:sp>
    </p:spTree>
    <p:extLst>
      <p:ext uri="{BB962C8B-B14F-4D97-AF65-F5344CB8AC3E}">
        <p14:creationId xmlns:p14="http://schemas.microsoft.com/office/powerpoint/2010/main" val="357930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6444208" cy="4525963"/>
          </a:xfrm>
        </p:spPr>
        <p:txBody>
          <a:bodyPr>
            <a:normAutofit/>
          </a:bodyPr>
          <a:lstStyle/>
          <a:p>
            <a:pPr marL="0" indent="0">
              <a:buNone/>
            </a:pPr>
            <a:endParaRPr lang="tr-TR" sz="2400" dirty="0" smtClean="0"/>
          </a:p>
          <a:p>
            <a:pPr marL="0" indent="0">
              <a:buNone/>
            </a:pPr>
            <a:r>
              <a:rPr lang="tr-TR" sz="2400" dirty="0" smtClean="0"/>
              <a:t>7-İhmal </a:t>
            </a:r>
            <a:r>
              <a:rPr lang="tr-TR" sz="2400" dirty="0"/>
              <a:t>edilmiş ve parçalanmış aile çocukları potansiyel </a:t>
            </a:r>
            <a:r>
              <a:rPr lang="tr-TR" sz="2400" dirty="0" smtClean="0"/>
              <a:t>kurbanlardır.</a:t>
            </a:r>
            <a:endParaRPr lang="tr-TR" sz="2400" dirty="0"/>
          </a:p>
          <a:p>
            <a:pPr marL="0" indent="0">
              <a:buNone/>
            </a:pPr>
            <a:r>
              <a:rPr lang="tr-TR" sz="2400" dirty="0"/>
              <a:t>8-Genellikle hedef kız çocuklarıdır: </a:t>
            </a:r>
          </a:p>
          <a:p>
            <a:pPr marL="0" indent="0">
              <a:buNone/>
            </a:pPr>
            <a:r>
              <a:rPr lang="tr-TR" sz="2400" dirty="0"/>
              <a:t>9-Çocuklar zarara uğratıldığını hayal edip gerçekmiş gibi söyleyebilir:</a:t>
            </a:r>
          </a:p>
          <a:p>
            <a:pPr marL="0" indent="0">
              <a:buNone/>
            </a:pPr>
            <a:r>
              <a:rPr lang="tr-TR" sz="2400" dirty="0"/>
              <a:t>10-Parklar, genel tuvaletler, karanlık yerler, boş inşaat sahaları riskli bölgelerdir: </a:t>
            </a:r>
          </a:p>
          <a:p>
            <a:pPr marL="0" indent="0">
              <a:buNone/>
            </a:pPr>
            <a:r>
              <a:rPr lang="tr-TR" sz="2400" dirty="0"/>
              <a:t>11-Tacizciler hedef olarak kendini tanımayan çocukları seçer: </a:t>
            </a:r>
          </a:p>
          <a:p>
            <a:pPr marL="0" indent="0">
              <a:buNone/>
            </a:pPr>
            <a:endParaRPr lang="tr-TR" sz="2400" dirty="0"/>
          </a:p>
        </p:txBody>
      </p:sp>
      <p:pic>
        <p:nvPicPr>
          <p:cNvPr id="11266" name="Picture 2" descr="C:\Users\DELL\Desktop\mahrremiyet foto\16333110-Boy-and-girl-kid-cartoon-characters-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494" y="188640"/>
            <a:ext cx="2942567"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83350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12-Bir suiistimalin yaşandığı semtte, olayın tekrar etme ihtimali </a:t>
            </a:r>
            <a:r>
              <a:rPr lang="tr-TR" sz="2400" dirty="0" smtClean="0"/>
              <a:t>zayıftır. </a:t>
            </a:r>
            <a:endParaRPr lang="tr-TR" sz="2400" dirty="0"/>
          </a:p>
          <a:p>
            <a:pPr marL="0" indent="0">
              <a:buNone/>
            </a:pPr>
            <a:r>
              <a:rPr lang="tr-TR" sz="2400" dirty="0"/>
              <a:t>13-Tacizci, rastgele bir anda, rastgele bir hedefe </a:t>
            </a:r>
            <a:r>
              <a:rPr lang="tr-TR" sz="2400" dirty="0" smtClean="0"/>
              <a:t>yönelir. </a:t>
            </a:r>
            <a:endParaRPr lang="tr-TR" sz="2400" dirty="0"/>
          </a:p>
          <a:p>
            <a:pPr marL="0" indent="0">
              <a:buNone/>
            </a:pPr>
            <a:r>
              <a:rPr lang="tr-TR" sz="2400" dirty="0"/>
              <a:t>14-Pornografi tacizi </a:t>
            </a:r>
            <a:r>
              <a:rPr lang="tr-TR" sz="2400" dirty="0" smtClean="0"/>
              <a:t>yaygınlaştırır</a:t>
            </a:r>
            <a:r>
              <a:rPr lang="tr-TR" sz="2400" dirty="0"/>
              <a:t>.</a:t>
            </a:r>
          </a:p>
          <a:p>
            <a:pPr marL="0" indent="0">
              <a:buNone/>
            </a:pPr>
            <a:r>
              <a:rPr lang="tr-TR" sz="2400" dirty="0"/>
              <a:t>15-Tacizci, çocuğu genelde bir kez zarara </a:t>
            </a:r>
            <a:r>
              <a:rPr lang="tr-TR" sz="2400" dirty="0" smtClean="0"/>
              <a:t>uğratır</a:t>
            </a:r>
            <a:r>
              <a:rPr lang="tr-TR" sz="2400" dirty="0"/>
              <a:t>.</a:t>
            </a:r>
          </a:p>
          <a:p>
            <a:pPr marL="0" indent="0">
              <a:buNone/>
            </a:pPr>
            <a:r>
              <a:rPr lang="tr-TR" sz="2400" dirty="0"/>
              <a:t>16-Öz babanın kendi çocuğunu taciz etmesi hemen hemen </a:t>
            </a:r>
            <a:r>
              <a:rPr lang="tr-TR" sz="2400" dirty="0" smtClean="0"/>
              <a:t>imkansızdır.</a:t>
            </a:r>
            <a:endParaRPr lang="tr-TR" sz="2400" dirty="0"/>
          </a:p>
          <a:p>
            <a:pPr marL="0" indent="0">
              <a:buNone/>
            </a:pPr>
            <a:r>
              <a:rPr lang="tr-TR" sz="2400" dirty="0"/>
              <a:t>17-Aşırı alkol ve uyuşturucu madde kullanımı suiistimal riskini </a:t>
            </a:r>
            <a:r>
              <a:rPr lang="tr-TR" sz="2400" dirty="0" smtClean="0"/>
              <a:t>artırır</a:t>
            </a:r>
            <a:r>
              <a:rPr lang="tr-TR" sz="2400" dirty="0"/>
              <a:t>.</a:t>
            </a:r>
          </a:p>
          <a:p>
            <a:pPr marL="0" indent="0">
              <a:buNone/>
            </a:pPr>
            <a:endParaRPr lang="tr-TR" sz="2400" dirty="0"/>
          </a:p>
        </p:txBody>
      </p:sp>
    </p:spTree>
    <p:extLst>
      <p:ext uri="{BB962C8B-B14F-4D97-AF65-F5344CB8AC3E}">
        <p14:creationId xmlns:p14="http://schemas.microsoft.com/office/powerpoint/2010/main" val="1178666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normAutofit/>
          </a:bodyPr>
          <a:lstStyle/>
          <a:p>
            <a:pPr marL="0" indent="0">
              <a:buNone/>
            </a:pPr>
            <a:r>
              <a:rPr lang="tr-TR" sz="2400" dirty="0"/>
              <a:t>18-Taciz, sadece psikolojik bir hastalıktır, fiziksel veya nörolojik bağlantıları </a:t>
            </a:r>
            <a:r>
              <a:rPr lang="tr-TR" sz="2400" dirty="0" smtClean="0"/>
              <a:t>yoktur</a:t>
            </a:r>
            <a:r>
              <a:rPr lang="tr-TR" sz="2400" dirty="0"/>
              <a:t>.</a:t>
            </a:r>
            <a:endParaRPr lang="tr-TR" sz="2400" dirty="0" smtClean="0"/>
          </a:p>
          <a:p>
            <a:pPr marL="0" indent="0">
              <a:buNone/>
            </a:pPr>
            <a:r>
              <a:rPr lang="tr-TR" sz="2400" dirty="0" smtClean="0"/>
              <a:t>19-Kişi</a:t>
            </a:r>
            <a:r>
              <a:rPr lang="tr-TR" sz="2400" dirty="0"/>
              <a:t>, uygulamadığı sürece, suiistimal eğilimi taşımasında bir sakınca </a:t>
            </a:r>
            <a:r>
              <a:rPr lang="tr-TR" sz="2400" dirty="0" smtClean="0"/>
              <a:t>yoktur</a:t>
            </a:r>
            <a:r>
              <a:rPr lang="tr-TR" sz="2400" dirty="0"/>
              <a:t>.</a:t>
            </a:r>
          </a:p>
          <a:p>
            <a:pPr marL="0" indent="0">
              <a:buNone/>
            </a:pPr>
            <a:r>
              <a:rPr lang="tr-TR" sz="2400" dirty="0"/>
              <a:t>20-Zarara uğratılmış biri tacizci </a:t>
            </a:r>
            <a:r>
              <a:rPr lang="tr-TR" sz="2400" dirty="0" smtClean="0"/>
              <a:t>olmaz</a:t>
            </a:r>
            <a:r>
              <a:rPr lang="tr-TR" sz="2400" dirty="0"/>
              <a:t>.</a:t>
            </a:r>
          </a:p>
          <a:p>
            <a:pPr marL="0" indent="0">
              <a:buNone/>
            </a:pPr>
            <a:r>
              <a:rPr lang="tr-TR" sz="2400" dirty="0"/>
              <a:t>21-Zarara uğratılmış kişi psikolojik destek alarak yaşadıklarını </a:t>
            </a:r>
            <a:r>
              <a:rPr lang="tr-TR" sz="2400" dirty="0" smtClean="0"/>
              <a:t>unutabilir</a:t>
            </a:r>
            <a:r>
              <a:rPr lang="tr-TR" sz="2400" dirty="0"/>
              <a:t>.</a:t>
            </a:r>
          </a:p>
          <a:p>
            <a:pPr marL="0" indent="0">
              <a:buNone/>
            </a:pPr>
            <a:endParaRPr lang="tr-TR" sz="2400" dirty="0"/>
          </a:p>
        </p:txBody>
      </p:sp>
      <p:pic>
        <p:nvPicPr>
          <p:cNvPr id="12290" name="Picture 2" descr="C:\Users\DELL\Desktop\mahrremiyet foto\psikolojik-danismanlik-ve-rehberlik-pdr-nedir-psikoloji-ve-pdr-bolumu-arasindaki-farkliliklarbec341a86051c68e4d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140968"/>
            <a:ext cx="5472608"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8509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8024" y="908720"/>
            <a:ext cx="4499992" cy="1143000"/>
          </a:xfrm>
        </p:spPr>
        <p:txBody>
          <a:bodyPr>
            <a:noAutofit/>
          </a:bodyPr>
          <a:lstStyle/>
          <a:p>
            <a:r>
              <a:rPr lang="tr-TR" sz="3200" b="1" dirty="0"/>
              <a:t>CİNSEL EĞİTİM Mİ MAHREMİYET EĞİTİMİ Mİ?</a:t>
            </a:r>
          </a:p>
        </p:txBody>
      </p:sp>
      <p:sp>
        <p:nvSpPr>
          <p:cNvPr id="3" name="İçerik Yer Tutucusu 2"/>
          <p:cNvSpPr>
            <a:spLocks noGrp="1"/>
          </p:cNvSpPr>
          <p:nvPr>
            <p:ph idx="1"/>
          </p:nvPr>
        </p:nvSpPr>
        <p:spPr>
          <a:xfrm>
            <a:off x="1187624" y="4606458"/>
            <a:ext cx="6131024" cy="2332856"/>
          </a:xfrm>
        </p:spPr>
        <p:txBody>
          <a:bodyPr>
            <a:normAutofit/>
          </a:bodyPr>
          <a:lstStyle/>
          <a:p>
            <a:pPr marL="0" indent="0">
              <a:buNone/>
            </a:pPr>
            <a:r>
              <a:rPr lang="tr-TR" sz="2400" dirty="0" smtClean="0"/>
              <a:t>	Çocuklara </a:t>
            </a:r>
            <a:r>
              <a:rPr lang="tr-TR" sz="2400" dirty="0"/>
              <a:t>okullarda ve toplu mekanlarda cinsel eğitim verilmesi doğru değildir.</a:t>
            </a:r>
          </a:p>
        </p:txBody>
      </p:sp>
      <p:pic>
        <p:nvPicPr>
          <p:cNvPr id="3074" name="Picture 2" descr="C:\Users\DELL\Desktop\mahrremiyet foto\cinsel-egitim-c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1"/>
            <a:ext cx="4077548" cy="3096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311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868958"/>
          </a:xfrm>
        </p:spPr>
        <p:txBody>
          <a:bodyPr>
            <a:noAutofit/>
          </a:bodyPr>
          <a:lstStyle/>
          <a:p>
            <a:r>
              <a:rPr lang="tr-TR" sz="3200" b="1" dirty="0"/>
              <a:t>CİNSEL EĞİTİM İLE MAHREMİYET EĞİTİMİ ARASINDAKİ FARKLAR</a:t>
            </a:r>
            <a:br>
              <a:rPr lang="tr-TR" sz="3200" b="1" dirty="0"/>
            </a:br>
            <a:endParaRPr lang="tr-TR" sz="3200" b="1" dirty="0"/>
          </a:p>
        </p:txBody>
      </p:sp>
      <p:sp>
        <p:nvSpPr>
          <p:cNvPr id="3" name="İçerik Yer Tutucusu 2"/>
          <p:cNvSpPr>
            <a:spLocks noGrp="1"/>
          </p:cNvSpPr>
          <p:nvPr>
            <p:ph idx="1"/>
          </p:nvPr>
        </p:nvSpPr>
        <p:spPr/>
        <p:txBody>
          <a:bodyPr>
            <a:noAutofit/>
          </a:bodyPr>
          <a:lstStyle/>
          <a:p>
            <a:pPr marL="0" indent="0">
              <a:buNone/>
            </a:pPr>
            <a:r>
              <a:rPr lang="tr-TR" sz="2400" dirty="0" smtClean="0"/>
              <a:t>1-Cinsel </a:t>
            </a:r>
            <a:r>
              <a:rPr lang="tr-TR" sz="2400" dirty="0"/>
              <a:t>eğitim bir grup çocuğa topluca verilir. Halbuki mahremiyet eğitimi kişiye özeldir. Her çocuk ayrı ayrı eğitilir. </a:t>
            </a:r>
            <a:r>
              <a:rPr lang="tr-TR" sz="2400" dirty="0" smtClean="0"/>
              <a:t>Çocuğa </a:t>
            </a:r>
            <a:r>
              <a:rPr lang="tr-TR" sz="2400" dirty="0"/>
              <a:t>ihtiyacı kadar bilgi aktarılır.</a:t>
            </a:r>
          </a:p>
          <a:p>
            <a:pPr marL="0" indent="0">
              <a:buNone/>
            </a:pPr>
            <a:r>
              <a:rPr lang="tr-TR" sz="2400" dirty="0"/>
              <a:t>2-Cinsel eğitimin kısıtlı bir zaman diliminde ve en fazla birkaç oturumda tamamlanması planlanır. Günlerce sürmez. Halbuki mahremiyet eğitimi 3-4 yaşlarından itibaren başlar, ince ince dokunarak ve parçalar birleştirilerek yıllar süren bir eğitime dönüşür.</a:t>
            </a:r>
          </a:p>
          <a:p>
            <a:pPr marL="0" indent="0">
              <a:buNone/>
            </a:pPr>
            <a:endParaRPr lang="tr-TR" sz="2400" dirty="0"/>
          </a:p>
        </p:txBody>
      </p:sp>
    </p:spTree>
    <p:extLst>
      <p:ext uri="{BB962C8B-B14F-4D97-AF65-F5344CB8AC3E}">
        <p14:creationId xmlns:p14="http://schemas.microsoft.com/office/powerpoint/2010/main" val="42239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3-Cinsel eğitim, çocuğun kendini başkalarından koruması ve olası cinsel problemlerin önlenmesi amacına yöneliktir.</a:t>
            </a:r>
          </a:p>
          <a:p>
            <a:pPr marL="0" indent="0">
              <a:buNone/>
            </a:pPr>
            <a:r>
              <a:rPr lang="tr-TR" sz="2400" dirty="0"/>
              <a:t>Mahremiyet eğitimi çocuğun sadece kendini koruması amacını değil, aynı zamanda kendisinin de başkalarına zarar vermemek üzere duygularını yönetebilmesi becerisini içerir. </a:t>
            </a:r>
          </a:p>
          <a:p>
            <a:pPr marL="0" indent="0">
              <a:buNone/>
            </a:pPr>
            <a:endParaRPr lang="tr-TR" sz="2400" dirty="0"/>
          </a:p>
        </p:txBody>
      </p:sp>
    </p:spTree>
    <p:extLst>
      <p:ext uri="{BB962C8B-B14F-4D97-AF65-F5344CB8AC3E}">
        <p14:creationId xmlns:p14="http://schemas.microsoft.com/office/powerpoint/2010/main" val="126421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marL="0" indent="0">
              <a:buNone/>
            </a:pPr>
            <a:r>
              <a:rPr lang="tr-TR" sz="2400" dirty="0"/>
              <a:t>4-Cinsel eğitimde her çocuğun özel problemine tek tek çözüm üretilemez. Mahremiyet eğitiminde ise çocuğun cinsellikle ilgili sorularına, baş başa bir ortamda ve sadece o çocuğa has olarak çözüm üretilir.</a:t>
            </a:r>
          </a:p>
          <a:p>
            <a:pPr marL="0" indent="0">
              <a:buNone/>
            </a:pPr>
            <a:r>
              <a:rPr lang="tr-TR" sz="2400" dirty="0"/>
              <a:t>5-Cinsel eğitim zihinsel bir eğitimdir. Mahremiyet eğitimi hem zihinsel bir eğitim, </a:t>
            </a:r>
            <a:r>
              <a:rPr lang="tr-TR" sz="2400" dirty="0" smtClean="0"/>
              <a:t>hem de </a:t>
            </a:r>
            <a:r>
              <a:rPr lang="tr-TR" sz="2400" dirty="0"/>
              <a:t>duyuların eğitimidir.</a:t>
            </a:r>
          </a:p>
          <a:p>
            <a:pPr marL="0" indent="0">
              <a:buNone/>
            </a:pPr>
            <a:r>
              <a:rPr lang="tr-TR" sz="2400" dirty="0"/>
              <a:t>6-Mahremiyet eğitiminde utanma ve mahcubiyet duyguları önemsenir, bu duyguların zarara uğramaması için çaba sarf edilir.</a:t>
            </a:r>
          </a:p>
          <a:p>
            <a:pPr marL="0" indent="0">
              <a:buNone/>
            </a:pPr>
            <a:endParaRPr lang="tr-TR" sz="2400" dirty="0"/>
          </a:p>
        </p:txBody>
      </p:sp>
    </p:spTree>
    <p:extLst>
      <p:ext uri="{BB962C8B-B14F-4D97-AF65-F5344CB8AC3E}">
        <p14:creationId xmlns:p14="http://schemas.microsoft.com/office/powerpoint/2010/main" val="300500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ERGEN ÇOCUKLARIN CİNSEL BİLGİLERİ NASIL VE KİM TARAFINDAN VERİLMELİDİR?</a:t>
            </a:r>
          </a:p>
        </p:txBody>
      </p:sp>
      <p:sp>
        <p:nvSpPr>
          <p:cNvPr id="3" name="İçerik Yer Tutucusu 2"/>
          <p:cNvSpPr>
            <a:spLocks noGrp="1"/>
          </p:cNvSpPr>
          <p:nvPr>
            <p:ph idx="1"/>
          </p:nvPr>
        </p:nvSpPr>
        <p:spPr/>
        <p:txBody>
          <a:bodyPr>
            <a:noAutofit/>
          </a:bodyPr>
          <a:lstStyle/>
          <a:p>
            <a:pPr marL="0" indent="0">
              <a:buNone/>
            </a:pPr>
            <a:r>
              <a:rPr lang="tr-TR" sz="2400" dirty="0" smtClean="0"/>
              <a:t>	Erkek </a:t>
            </a:r>
            <a:r>
              <a:rPr lang="tr-TR" sz="2400" dirty="0"/>
              <a:t>çocuklar ergenliğe bir haz ile girerler. </a:t>
            </a:r>
          </a:p>
          <a:p>
            <a:pPr marL="0" indent="0">
              <a:buNone/>
            </a:pPr>
            <a:r>
              <a:rPr lang="tr-TR" sz="2400" dirty="0" smtClean="0"/>
              <a:t>	Kızların </a:t>
            </a:r>
            <a:r>
              <a:rPr lang="tr-TR" sz="2400" dirty="0"/>
              <a:t>ergenliğe girmesinde haz yoktur. Bundandır ki kızlar yaşadıkları değişiklikleri anneleri ile paylaşabildikleri halde, erkek çocukların yaşadıkları bu yabancı duygu karşısında suçluluk hissine kapılmaları muhtemeledir</a:t>
            </a:r>
            <a:r>
              <a:rPr lang="tr-TR" sz="2400" dirty="0" smtClean="0"/>
              <a:t>.</a:t>
            </a:r>
          </a:p>
          <a:p>
            <a:pPr marL="0" indent="0">
              <a:buNone/>
            </a:pPr>
            <a:r>
              <a:rPr lang="tr-TR" sz="2400" dirty="0" smtClean="0"/>
              <a:t>	Erkek </a:t>
            </a:r>
            <a:r>
              <a:rPr lang="tr-TR" sz="2400" dirty="0"/>
              <a:t>ergen çocuklar ergenliğin ilk döneminde babalarından bir süre uzaklaşabilir, anne ilişkisi daha sert olur, duygularını bastırmak için kendini oyalama davranışına sürükler.</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320958542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1093</Words>
  <Application>Microsoft Office PowerPoint</Application>
  <PresentationFormat>Ekran Gösterisi (4:3)</PresentationFormat>
  <Paragraphs>180</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NEZAKET  VE  ZARAFET  İÇİN  MAHREMİYET</vt:lpstr>
      <vt:lpstr>DUYGULARIN YÖNETİMİ EĞİTİMİ</vt:lpstr>
      <vt:lpstr>PowerPoint Sunusu</vt:lpstr>
      <vt:lpstr>PowerPoint Sunusu</vt:lpstr>
      <vt:lpstr>CİNSEL EĞİTİM Mİ MAHREMİYET EĞİTİMİ Mİ?</vt:lpstr>
      <vt:lpstr>CİNSEL EĞİTİM İLE MAHREMİYET EĞİTİMİ ARASINDAKİ FARKLAR </vt:lpstr>
      <vt:lpstr>PowerPoint Sunusu</vt:lpstr>
      <vt:lpstr>PowerPoint Sunusu</vt:lpstr>
      <vt:lpstr>ERGEN ÇOCUKLARIN CİNSEL BİLGİLERİ NASIL VE KİM TARAFINDAN VERİLMELİDİR?</vt:lpstr>
      <vt:lpstr>Erkek çocukların cinsel cinsel bilgilendirilmesinde bazı hususlara dikkat edilmesi gerekir: </vt:lpstr>
      <vt:lpstr>PowerPoint Sunusu</vt:lpstr>
      <vt:lpstr>PowerPoint Sunusu</vt:lpstr>
      <vt:lpstr>PowerPoint Sunusu</vt:lpstr>
      <vt:lpstr>RUHSAL İNCELME </vt:lpstr>
      <vt:lpstr>ZARAFET EDİNİMİ HANGİ YAŞ DÖNEMİNDE KOLAYDIR? </vt:lpstr>
      <vt:lpstr>Yeniden zarafet her yaş dönemi için uygundur: </vt:lpstr>
      <vt:lpstr>PowerPoint Sunusu</vt:lpstr>
      <vt:lpstr>PowerPoint Sunusu</vt:lpstr>
      <vt:lpstr>PowerPoint Sunusu</vt:lpstr>
      <vt:lpstr>RUHUN KENDİNİ EMNİYETTE HİSSETMESİ </vt:lpstr>
      <vt:lpstr>1-FİZİKSEL AURA </vt:lpstr>
      <vt:lpstr>2-ZİHİNSEL AURA </vt:lpstr>
      <vt:lpstr>3-DUYGUSAL AURA </vt:lpstr>
      <vt:lpstr>TEMEL DAVRANIŞ REFLEKSİ KAZANIMI </vt:lpstr>
      <vt:lpstr>PowerPoint Sunusu</vt:lpstr>
      <vt:lpstr>1-“BEDENİM BANA AİTTİR” BİLİNCİ </vt:lpstr>
      <vt:lpstr>2-“İZİN VERİRSEM DOKUNABİLİRSİN” BİLİNCİ </vt:lpstr>
      <vt:lpstr>3-“DOKUNULMASI YASAK OLAN YERLERİM” REFLEKSİ </vt:lpstr>
      <vt:lpstr>Çocuk ve Tuvalet Temizliği</vt:lpstr>
      <vt:lpstr>4-FİZİKSEL BASKIYA DİRENME GÜCÜ </vt:lpstr>
      <vt:lpstr>5-“VÜCUDUM GÖRÜNMEMELİ” HİSSİ </vt:lpstr>
      <vt:lpstr>6-“BANYODA ÇIPLAK OLUNMAMALI” BİLİNCİ </vt:lpstr>
      <vt:lpstr>7-“TUVALETTE BENDEN BAŞKASI OLMAMALI” BİLİNCİ </vt:lpstr>
      <vt:lpstr>8-“SOYUNMA VE GİYİNMEDE YALNIZLIK” İLKESİ </vt:lpstr>
      <vt:lpstr>9-“İZİN VERİRSEM KABUL EDİLİRSİN” İLKESİ </vt:lpstr>
      <vt:lpstr>10-AKRABA-ÇEVRE FARKINDALIĞI </vt:lpstr>
      <vt:lpstr>11-“BİZ” BİLİNCİNİ GELİŞTİRME </vt:lpstr>
      <vt:lpstr>Kız ve erkek çocukların odası ne zaman ayrılmalıdır? </vt:lpstr>
      <vt:lpstr>SOSYAL DAVRANIŞ BECERİSİ KAZANIMI </vt:lpstr>
      <vt:lpstr>Taciz Yaşayan Çocuklardaki Davranış Bozuklukları </vt:lpstr>
      <vt:lpstr>TACİZ NEDİR? </vt:lpstr>
      <vt:lpstr>PowerPoint Sunusu</vt:lpstr>
      <vt:lpstr>DOĞRU VE YANLIŞLAR </vt:lpstr>
      <vt:lpstr>PowerPoint Sunusu</vt:lpstr>
      <vt:lpstr>PowerPoint Sunusu</vt:lpstr>
      <vt:lpstr>PowerPoint Sunusu</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NEZAKET VE ZARAFET İÇİN MAHREMİYET</dc:title>
  <dc:creator>DELL</dc:creator>
  <cp:lastModifiedBy>Rehberlik</cp:lastModifiedBy>
  <cp:revision>15</cp:revision>
  <dcterms:created xsi:type="dcterms:W3CDTF">2017-12-01T20:15:15Z</dcterms:created>
  <dcterms:modified xsi:type="dcterms:W3CDTF">2020-02-28T08:20:40Z</dcterms:modified>
</cp:coreProperties>
</file>