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58" r:id="rId3"/>
    <p:sldId id="259" r:id="rId4"/>
    <p:sldId id="298" r:id="rId5"/>
    <p:sldId id="260" r:id="rId6"/>
    <p:sldId id="261" r:id="rId7"/>
    <p:sldId id="262" r:id="rId8"/>
    <p:sldId id="263" r:id="rId9"/>
    <p:sldId id="264" r:id="rId10"/>
    <p:sldId id="265" r:id="rId11"/>
    <p:sldId id="266" r:id="rId12"/>
    <p:sldId id="300" r:id="rId13"/>
    <p:sldId id="268" r:id="rId14"/>
    <p:sldId id="267" r:id="rId15"/>
    <p:sldId id="299" r:id="rId16"/>
    <p:sldId id="269" r:id="rId17"/>
    <p:sldId id="275" r:id="rId18"/>
    <p:sldId id="270" r:id="rId19"/>
    <p:sldId id="276" r:id="rId20"/>
    <p:sldId id="277" r:id="rId21"/>
    <p:sldId id="280" r:id="rId22"/>
    <p:sldId id="271" r:id="rId23"/>
    <p:sldId id="272" r:id="rId24"/>
    <p:sldId id="273" r:id="rId25"/>
    <p:sldId id="281" r:id="rId26"/>
    <p:sldId id="274" r:id="rId27"/>
    <p:sldId id="278" r:id="rId28"/>
    <p:sldId id="282" r:id="rId29"/>
    <p:sldId id="279" r:id="rId30"/>
    <p:sldId id="286" r:id="rId31"/>
    <p:sldId id="287" r:id="rId32"/>
    <p:sldId id="288" r:id="rId33"/>
    <p:sldId id="289" r:id="rId34"/>
    <p:sldId id="290" r:id="rId35"/>
    <p:sldId id="291" r:id="rId36"/>
    <p:sldId id="292" r:id="rId37"/>
    <p:sldId id="294" r:id="rId38"/>
    <p:sldId id="295" r:id="rId39"/>
    <p:sldId id="296" r:id="rId40"/>
    <p:sldId id="297" r:id="rId41"/>
    <p:sldId id="301"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8A4C6-249B-41D5-AF2E-15D4C4FDE87B}" type="datetimeFigureOut">
              <a:rPr lang="tr-TR" smtClean="0"/>
              <a:t>29.10.2017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7AE58-7A8C-41FE-AE58-9FC178D9993C}" type="slidenum">
              <a:rPr lang="tr-TR" smtClean="0"/>
              <a:t>‹#›</a:t>
            </a:fld>
            <a:endParaRPr lang="tr-TR"/>
          </a:p>
        </p:txBody>
      </p:sp>
    </p:spTree>
    <p:extLst>
      <p:ext uri="{BB962C8B-B14F-4D97-AF65-F5344CB8AC3E}">
        <p14:creationId xmlns:p14="http://schemas.microsoft.com/office/powerpoint/2010/main" val="333209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912" y="304800"/>
            <a:ext cx="531852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798912" y="3108804"/>
            <a:ext cx="531852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solidFill>
                  <a:prstClr val="white"/>
                </a:solidFill>
              </a:rPr>
              <a:pPr/>
              <a:t>10/29/2017</a:t>
            </a:fld>
            <a:endParaRPr dirty="0">
              <a:solidFill>
                <a:prstClr val="white"/>
              </a:solidFill>
            </a:endParaRPr>
          </a:p>
        </p:txBody>
      </p:sp>
      <p:sp>
        <p:nvSpPr>
          <p:cNvPr id="9" name="Footer Placeholder 8"/>
          <p:cNvSpPr>
            <a:spLocks noGrp="1"/>
          </p:cNvSpPr>
          <p:nvPr>
            <p:ph type="ftr" sz="quarter" idx="11"/>
          </p:nvPr>
        </p:nvSpPr>
        <p:spPr/>
        <p:txBody>
          <a:bodyPr/>
          <a:lstStyle/>
          <a:p>
            <a:endParaRPr dirty="0">
              <a:solidFill>
                <a:prstClr val="white"/>
              </a:solidFill>
            </a:endParaRPr>
          </a:p>
        </p:txBody>
      </p:sp>
      <p:sp>
        <p:nvSpPr>
          <p:cNvPr id="10" name="Slide Number Placeholder 9"/>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2445434224"/>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solidFill>
                  <a:prstClr val="white"/>
                </a:solidFill>
              </a:rPr>
              <a:pPr/>
              <a:t>10/29/2017</a:t>
            </a:fld>
            <a:endParaRPr dirty="0">
              <a:solidFill>
                <a:prstClr val="white"/>
              </a:solidFill>
            </a:endParaRPr>
          </a:p>
        </p:txBody>
      </p:sp>
      <p:sp>
        <p:nvSpPr>
          <p:cNvPr id="5" name="Footer Placeholder 4"/>
          <p:cNvSpPr>
            <a:spLocks noGrp="1"/>
          </p:cNvSpPr>
          <p:nvPr>
            <p:ph type="ftr" sz="quarter" idx="11"/>
          </p:nvPr>
        </p:nvSpPr>
        <p:spPr/>
        <p:txBody>
          <a:bodyPr/>
          <a:lstStyle/>
          <a:p>
            <a:endParaRPr dirty="0">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1968254726"/>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8761" y="304801"/>
            <a:ext cx="128685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657352" y="304801"/>
            <a:ext cx="5627111"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solidFill>
                  <a:prstClr val="white"/>
                </a:solidFill>
              </a:rPr>
              <a:pPr/>
              <a:t>10/29/2017</a:t>
            </a:fld>
            <a:endParaRPr dirty="0">
              <a:solidFill>
                <a:prstClr val="white"/>
              </a:solidFill>
            </a:endParaRPr>
          </a:p>
        </p:txBody>
      </p:sp>
      <p:sp>
        <p:nvSpPr>
          <p:cNvPr id="5" name="Footer Placeholder 4"/>
          <p:cNvSpPr>
            <a:spLocks noGrp="1"/>
          </p:cNvSpPr>
          <p:nvPr>
            <p:ph type="ftr" sz="quarter" idx="11"/>
          </p:nvPr>
        </p:nvSpPr>
        <p:spPr/>
        <p:txBody>
          <a:bodyPr/>
          <a:lstStyle/>
          <a:p>
            <a:endParaRPr dirty="0">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3825465116"/>
      </p:ext>
    </p:extLst>
  </p:cSld>
  <p:clrMapOvr>
    <a:masterClrMapping/>
  </p:clrMapOvr>
  <p:transition spd="slow">
    <p:pull/>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911" y="304800"/>
            <a:ext cx="531852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798911" y="3108804"/>
            <a:ext cx="531852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solidFill>
                  <a:prstClr val="white"/>
                </a:solidFill>
              </a:rPr>
              <a:pPr/>
              <a:t>10/29/2017</a:t>
            </a:fld>
            <a:endParaRPr dirty="0">
              <a:solidFill>
                <a:prstClr val="white"/>
              </a:solidFill>
            </a:endParaRPr>
          </a:p>
        </p:txBody>
      </p:sp>
      <p:sp>
        <p:nvSpPr>
          <p:cNvPr id="9" name="Footer Placeholder 8"/>
          <p:cNvSpPr>
            <a:spLocks noGrp="1"/>
          </p:cNvSpPr>
          <p:nvPr>
            <p:ph type="ftr" sz="quarter" idx="11"/>
          </p:nvPr>
        </p:nvSpPr>
        <p:spPr/>
        <p:txBody>
          <a:bodyPr/>
          <a:lstStyle/>
          <a:p>
            <a:endParaRPr dirty="0">
              <a:solidFill>
                <a:prstClr val="white"/>
              </a:solidFill>
            </a:endParaRPr>
          </a:p>
        </p:txBody>
      </p:sp>
      <p:sp>
        <p:nvSpPr>
          <p:cNvPr id="10" name="Slide Number Placeholder 9"/>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2445434224"/>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solidFill>
                  <a:prstClr val="white"/>
                </a:solidFill>
              </a:rPr>
              <a:pPr/>
              <a:t>10/29/2017</a:t>
            </a:fld>
            <a:endParaRPr dirty="0">
              <a:solidFill>
                <a:prstClr val="white"/>
              </a:solidFill>
            </a:endParaRPr>
          </a:p>
        </p:txBody>
      </p:sp>
      <p:sp>
        <p:nvSpPr>
          <p:cNvPr id="5" name="Footer Placeholder 4"/>
          <p:cNvSpPr>
            <a:spLocks noGrp="1"/>
          </p:cNvSpPr>
          <p:nvPr>
            <p:ph type="ftr" sz="quarter" idx="11"/>
          </p:nvPr>
        </p:nvSpPr>
        <p:spPr/>
        <p:txBody>
          <a:bodyPr/>
          <a:lstStyle/>
          <a:p>
            <a:endParaRPr dirty="0">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1298539729"/>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5011" y="1600203"/>
            <a:ext cx="48006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3885010" y="4105029"/>
            <a:ext cx="48006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solidFill>
                  <a:prstClr val="white"/>
                </a:solidFill>
              </a:rPr>
              <a:pPr/>
              <a:t>10/29/2017</a:t>
            </a:fld>
            <a:endParaRPr dirty="0">
              <a:solidFill>
                <a:prstClr val="white"/>
              </a:solidFill>
            </a:endParaRPr>
          </a:p>
        </p:txBody>
      </p:sp>
      <p:sp>
        <p:nvSpPr>
          <p:cNvPr id="5" name="Footer Placeholder 4"/>
          <p:cNvSpPr>
            <a:spLocks noGrp="1"/>
          </p:cNvSpPr>
          <p:nvPr>
            <p:ph type="ftr" sz="quarter" idx="11"/>
          </p:nvPr>
        </p:nvSpPr>
        <p:spPr/>
        <p:txBody>
          <a:bodyPr/>
          <a:lstStyle/>
          <a:p>
            <a:endParaRPr dirty="0">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2056070303"/>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56160" y="1600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56610" y="1600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solidFill>
                  <a:prstClr val="white"/>
                </a:solidFill>
              </a:rPr>
              <a:pPr/>
              <a:t>10/29/2017</a:t>
            </a:fld>
            <a:endParaRPr dirty="0">
              <a:solidFill>
                <a:prstClr val="white"/>
              </a:solidFill>
            </a:endParaRPr>
          </a:p>
        </p:txBody>
      </p:sp>
      <p:sp>
        <p:nvSpPr>
          <p:cNvPr id="6" name="Footer Placeholder 5"/>
          <p:cNvSpPr>
            <a:spLocks noGrp="1"/>
          </p:cNvSpPr>
          <p:nvPr>
            <p:ph type="ftr" sz="quarter" idx="11"/>
          </p:nvPr>
        </p:nvSpPr>
        <p:spPr/>
        <p:txBody>
          <a:bodyPr/>
          <a:lstStyle/>
          <a:p>
            <a:endParaRPr dirty="0">
              <a:solidFill>
                <a:prstClr val="white"/>
              </a:solidFill>
            </a:endParaRPr>
          </a:p>
        </p:txBody>
      </p:sp>
      <p:sp>
        <p:nvSpPr>
          <p:cNvPr id="7" name="Slide Number Placeholder 6"/>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1169511419"/>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656160" y="1600200"/>
            <a:ext cx="3429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56160" y="2505075"/>
            <a:ext cx="3429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256610" y="1600200"/>
            <a:ext cx="3429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6610" y="2505075"/>
            <a:ext cx="3429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solidFill>
                  <a:prstClr val="white"/>
                </a:solidFill>
              </a:rPr>
              <a:pPr/>
              <a:t>10/29/2017</a:t>
            </a:fld>
            <a:endParaRPr dirty="0">
              <a:solidFill>
                <a:prstClr val="white"/>
              </a:solidFill>
            </a:endParaRPr>
          </a:p>
        </p:txBody>
      </p:sp>
      <p:sp>
        <p:nvSpPr>
          <p:cNvPr id="8" name="Footer Placeholder 7"/>
          <p:cNvSpPr>
            <a:spLocks noGrp="1"/>
          </p:cNvSpPr>
          <p:nvPr>
            <p:ph type="ftr" sz="quarter" idx="11"/>
          </p:nvPr>
        </p:nvSpPr>
        <p:spPr/>
        <p:txBody>
          <a:bodyPr/>
          <a:lstStyle/>
          <a:p>
            <a:endParaRPr dirty="0">
              <a:solidFill>
                <a:prstClr val="white"/>
              </a:solidFill>
            </a:endParaRPr>
          </a:p>
        </p:txBody>
      </p:sp>
      <p:sp>
        <p:nvSpPr>
          <p:cNvPr id="9" name="Slide Number Placeholder 8"/>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704985683"/>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solidFill>
                  <a:prstClr val="white"/>
                </a:solidFill>
              </a:rPr>
              <a:pPr/>
              <a:t>10/29/2017</a:t>
            </a:fld>
            <a:endParaRPr dirty="0">
              <a:solidFill>
                <a:prstClr val="white"/>
              </a:solidFill>
            </a:endParaRPr>
          </a:p>
        </p:txBody>
      </p:sp>
      <p:sp>
        <p:nvSpPr>
          <p:cNvPr id="4" name="Footer Placeholder 3"/>
          <p:cNvSpPr>
            <a:spLocks noGrp="1"/>
          </p:cNvSpPr>
          <p:nvPr>
            <p:ph type="ftr" sz="quarter" idx="11"/>
          </p:nvPr>
        </p:nvSpPr>
        <p:spPr/>
        <p:txBody>
          <a:bodyPr/>
          <a:lstStyle/>
          <a:p>
            <a:endParaRPr dirty="0">
              <a:solidFill>
                <a:prstClr val="white"/>
              </a:solidFill>
            </a:endParaRPr>
          </a:p>
        </p:txBody>
      </p:sp>
      <p:sp>
        <p:nvSpPr>
          <p:cNvPr id="5" name="Slide Number Placeholder 4"/>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1102919615"/>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solidFill>
                  <a:prstClr val="white"/>
                </a:solidFill>
              </a:rPr>
              <a:pPr/>
              <a:t>10/29/2017</a:t>
            </a:fld>
            <a:endParaRPr dirty="0">
              <a:solidFill>
                <a:prstClr val="white"/>
              </a:solidFill>
            </a:endParaRPr>
          </a:p>
        </p:txBody>
      </p:sp>
      <p:sp>
        <p:nvSpPr>
          <p:cNvPr id="3" name="Footer Placeholder 2"/>
          <p:cNvSpPr>
            <a:spLocks noGrp="1"/>
          </p:cNvSpPr>
          <p:nvPr>
            <p:ph type="ftr" sz="quarter" idx="11"/>
          </p:nvPr>
        </p:nvSpPr>
        <p:spPr/>
        <p:txBody>
          <a:bodyPr/>
          <a:lstStyle/>
          <a:p>
            <a:endParaRPr dirty="0">
              <a:solidFill>
                <a:prstClr val="white"/>
              </a:solidFill>
            </a:endParaRPr>
          </a:p>
        </p:txBody>
      </p:sp>
      <p:sp>
        <p:nvSpPr>
          <p:cNvPr id="4" name="Slide Number Placeholder 3"/>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232368948"/>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8210" y="2277477"/>
            <a:ext cx="20574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970360" y="533400"/>
            <a:ext cx="51435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628211" y="4583190"/>
            <a:ext cx="20574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solidFill>
                  <a:prstClr val="white"/>
                </a:solidFill>
              </a:rPr>
              <a:pPr/>
              <a:t>10/29/2017</a:t>
            </a:fld>
            <a:endParaRPr dirty="0">
              <a:solidFill>
                <a:prstClr val="white"/>
              </a:solidFill>
            </a:endParaRPr>
          </a:p>
        </p:txBody>
      </p:sp>
      <p:sp>
        <p:nvSpPr>
          <p:cNvPr id="6" name="Footer Placeholder 5"/>
          <p:cNvSpPr>
            <a:spLocks noGrp="1"/>
          </p:cNvSpPr>
          <p:nvPr>
            <p:ph type="ftr" sz="quarter" idx="11"/>
          </p:nvPr>
        </p:nvSpPr>
        <p:spPr/>
        <p:txBody>
          <a:bodyPr/>
          <a:lstStyle/>
          <a:p>
            <a:endParaRPr dirty="0">
              <a:solidFill>
                <a:prstClr val="white"/>
              </a:solidFill>
            </a:endParaRPr>
          </a:p>
        </p:txBody>
      </p:sp>
      <p:sp>
        <p:nvSpPr>
          <p:cNvPr id="7" name="Slide Number Placeholder 6"/>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1108394544"/>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solidFill>
                  <a:prstClr val="white"/>
                </a:solidFill>
              </a:rPr>
              <a:pPr/>
              <a:t>10/29/2017</a:t>
            </a:fld>
            <a:endParaRPr dirty="0">
              <a:solidFill>
                <a:prstClr val="white"/>
              </a:solidFill>
            </a:endParaRPr>
          </a:p>
        </p:txBody>
      </p:sp>
      <p:sp>
        <p:nvSpPr>
          <p:cNvPr id="5" name="Footer Placeholder 4"/>
          <p:cNvSpPr>
            <a:spLocks noGrp="1"/>
          </p:cNvSpPr>
          <p:nvPr>
            <p:ph type="ftr" sz="quarter" idx="11"/>
          </p:nvPr>
        </p:nvSpPr>
        <p:spPr/>
        <p:txBody>
          <a:bodyPr/>
          <a:lstStyle/>
          <a:p>
            <a:endParaRPr dirty="0">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1298539729"/>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8210" y="2277477"/>
            <a:ext cx="20574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628211" y="4583190"/>
            <a:ext cx="20574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solidFill>
                  <a:prstClr val="white"/>
                </a:solidFill>
              </a:rPr>
              <a:pPr/>
              <a:t>10/29/2017</a:t>
            </a:fld>
            <a:endParaRPr dirty="0">
              <a:solidFill>
                <a:prstClr val="white"/>
              </a:solidFill>
            </a:endParaRPr>
          </a:p>
        </p:txBody>
      </p:sp>
      <p:sp>
        <p:nvSpPr>
          <p:cNvPr id="6" name="Footer Placeholder 5"/>
          <p:cNvSpPr>
            <a:spLocks noGrp="1"/>
          </p:cNvSpPr>
          <p:nvPr>
            <p:ph type="ftr" sz="quarter" idx="11"/>
          </p:nvPr>
        </p:nvSpPr>
        <p:spPr/>
        <p:txBody>
          <a:bodyPr/>
          <a:lstStyle/>
          <a:p>
            <a:endParaRPr dirty="0">
              <a:solidFill>
                <a:prstClr val="white"/>
              </a:solidFill>
            </a:endParaRPr>
          </a:p>
        </p:txBody>
      </p:sp>
      <p:sp>
        <p:nvSpPr>
          <p:cNvPr id="7" name="Slide Number Placeholder 6"/>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
        <p:nvSpPr>
          <p:cNvPr id="8" name="Rounded Rectangle 7"/>
          <p:cNvSpPr/>
          <p:nvPr/>
        </p:nvSpPr>
        <p:spPr>
          <a:xfrm>
            <a:off x="970360" y="533400"/>
            <a:ext cx="51435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3" name="Picture Placeholder 2"/>
          <p:cNvSpPr>
            <a:spLocks noGrp="1"/>
          </p:cNvSpPr>
          <p:nvPr>
            <p:ph type="pic" idx="1"/>
          </p:nvPr>
        </p:nvSpPr>
        <p:spPr>
          <a:xfrm>
            <a:off x="1056084" y="647700"/>
            <a:ext cx="497205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2602376012"/>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solidFill>
                  <a:prstClr val="white"/>
                </a:solidFill>
              </a:rPr>
              <a:pPr/>
              <a:t>10/29/2017</a:t>
            </a:fld>
            <a:endParaRPr dirty="0">
              <a:solidFill>
                <a:prstClr val="white"/>
              </a:solidFill>
            </a:endParaRPr>
          </a:p>
        </p:txBody>
      </p:sp>
      <p:sp>
        <p:nvSpPr>
          <p:cNvPr id="5" name="Footer Placeholder 4"/>
          <p:cNvSpPr>
            <a:spLocks noGrp="1"/>
          </p:cNvSpPr>
          <p:nvPr>
            <p:ph type="ftr" sz="quarter" idx="11"/>
          </p:nvPr>
        </p:nvSpPr>
        <p:spPr/>
        <p:txBody>
          <a:bodyPr/>
          <a:lstStyle/>
          <a:p>
            <a:endParaRPr dirty="0">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1968254726"/>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8761" y="304801"/>
            <a:ext cx="128685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657351" y="304801"/>
            <a:ext cx="5627111"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solidFill>
                  <a:prstClr val="white"/>
                </a:solidFill>
              </a:rPr>
              <a:pPr/>
              <a:t>10/29/2017</a:t>
            </a:fld>
            <a:endParaRPr dirty="0">
              <a:solidFill>
                <a:prstClr val="white"/>
              </a:solidFill>
            </a:endParaRPr>
          </a:p>
        </p:txBody>
      </p:sp>
      <p:sp>
        <p:nvSpPr>
          <p:cNvPr id="5" name="Footer Placeholder 4"/>
          <p:cNvSpPr>
            <a:spLocks noGrp="1"/>
          </p:cNvSpPr>
          <p:nvPr>
            <p:ph type="ftr" sz="quarter" idx="11"/>
          </p:nvPr>
        </p:nvSpPr>
        <p:spPr/>
        <p:txBody>
          <a:bodyPr/>
          <a:lstStyle/>
          <a:p>
            <a:endParaRPr dirty="0">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3825465116"/>
      </p:ext>
    </p:extLst>
  </p:cSld>
  <p:clrMapOvr>
    <a:masterClrMapping/>
  </p:clrMapOvr>
  <p:transition spd="slow">
    <p:pull/>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5012" y="1600205"/>
            <a:ext cx="48006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3885011" y="4105029"/>
            <a:ext cx="48006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solidFill>
                  <a:prstClr val="white"/>
                </a:solidFill>
              </a:rPr>
              <a:pPr/>
              <a:t>10/29/2017</a:t>
            </a:fld>
            <a:endParaRPr dirty="0">
              <a:solidFill>
                <a:prstClr val="white"/>
              </a:solidFill>
            </a:endParaRPr>
          </a:p>
        </p:txBody>
      </p:sp>
      <p:sp>
        <p:nvSpPr>
          <p:cNvPr id="5" name="Footer Placeholder 4"/>
          <p:cNvSpPr>
            <a:spLocks noGrp="1"/>
          </p:cNvSpPr>
          <p:nvPr>
            <p:ph type="ftr" sz="quarter" idx="11"/>
          </p:nvPr>
        </p:nvSpPr>
        <p:spPr/>
        <p:txBody>
          <a:bodyPr/>
          <a:lstStyle/>
          <a:p>
            <a:endParaRPr dirty="0">
              <a:solidFill>
                <a:prstClr val="white"/>
              </a:solidFill>
            </a:endParaRPr>
          </a:p>
        </p:txBody>
      </p:sp>
      <p:sp>
        <p:nvSpPr>
          <p:cNvPr id="6" name="Slide Number Placeholder 5"/>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205607030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56160" y="1600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56610" y="1600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solidFill>
                  <a:prstClr val="white"/>
                </a:solidFill>
              </a:rPr>
              <a:pPr/>
              <a:t>10/29/2017</a:t>
            </a:fld>
            <a:endParaRPr dirty="0">
              <a:solidFill>
                <a:prstClr val="white"/>
              </a:solidFill>
            </a:endParaRPr>
          </a:p>
        </p:txBody>
      </p:sp>
      <p:sp>
        <p:nvSpPr>
          <p:cNvPr id="6" name="Footer Placeholder 5"/>
          <p:cNvSpPr>
            <a:spLocks noGrp="1"/>
          </p:cNvSpPr>
          <p:nvPr>
            <p:ph type="ftr" sz="quarter" idx="11"/>
          </p:nvPr>
        </p:nvSpPr>
        <p:spPr/>
        <p:txBody>
          <a:bodyPr/>
          <a:lstStyle/>
          <a:p>
            <a:endParaRPr dirty="0">
              <a:solidFill>
                <a:prstClr val="white"/>
              </a:solidFill>
            </a:endParaRPr>
          </a:p>
        </p:txBody>
      </p:sp>
      <p:sp>
        <p:nvSpPr>
          <p:cNvPr id="7" name="Slide Number Placeholder 6"/>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1169511419"/>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656160" y="1600200"/>
            <a:ext cx="3429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56160" y="2505075"/>
            <a:ext cx="3429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256610" y="1600200"/>
            <a:ext cx="3429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6610" y="2505075"/>
            <a:ext cx="3429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solidFill>
                  <a:prstClr val="white"/>
                </a:solidFill>
              </a:rPr>
              <a:pPr/>
              <a:t>10/29/2017</a:t>
            </a:fld>
            <a:endParaRPr dirty="0">
              <a:solidFill>
                <a:prstClr val="white"/>
              </a:solidFill>
            </a:endParaRPr>
          </a:p>
        </p:txBody>
      </p:sp>
      <p:sp>
        <p:nvSpPr>
          <p:cNvPr id="8" name="Footer Placeholder 7"/>
          <p:cNvSpPr>
            <a:spLocks noGrp="1"/>
          </p:cNvSpPr>
          <p:nvPr>
            <p:ph type="ftr" sz="quarter" idx="11"/>
          </p:nvPr>
        </p:nvSpPr>
        <p:spPr/>
        <p:txBody>
          <a:bodyPr/>
          <a:lstStyle/>
          <a:p>
            <a:endParaRPr dirty="0">
              <a:solidFill>
                <a:prstClr val="white"/>
              </a:solidFill>
            </a:endParaRPr>
          </a:p>
        </p:txBody>
      </p:sp>
      <p:sp>
        <p:nvSpPr>
          <p:cNvPr id="9" name="Slide Number Placeholder 8"/>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704985683"/>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solidFill>
                  <a:prstClr val="white"/>
                </a:solidFill>
              </a:rPr>
              <a:pPr/>
              <a:t>10/29/2017</a:t>
            </a:fld>
            <a:endParaRPr dirty="0">
              <a:solidFill>
                <a:prstClr val="white"/>
              </a:solidFill>
            </a:endParaRPr>
          </a:p>
        </p:txBody>
      </p:sp>
      <p:sp>
        <p:nvSpPr>
          <p:cNvPr id="4" name="Footer Placeholder 3"/>
          <p:cNvSpPr>
            <a:spLocks noGrp="1"/>
          </p:cNvSpPr>
          <p:nvPr>
            <p:ph type="ftr" sz="quarter" idx="11"/>
          </p:nvPr>
        </p:nvSpPr>
        <p:spPr/>
        <p:txBody>
          <a:bodyPr/>
          <a:lstStyle/>
          <a:p>
            <a:endParaRPr dirty="0">
              <a:solidFill>
                <a:prstClr val="white"/>
              </a:solidFill>
            </a:endParaRPr>
          </a:p>
        </p:txBody>
      </p:sp>
      <p:sp>
        <p:nvSpPr>
          <p:cNvPr id="5" name="Slide Number Placeholder 4"/>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1102919615"/>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solidFill>
                  <a:prstClr val="white"/>
                </a:solidFill>
              </a:rPr>
              <a:pPr/>
              <a:t>10/29/2017</a:t>
            </a:fld>
            <a:endParaRPr dirty="0">
              <a:solidFill>
                <a:prstClr val="white"/>
              </a:solidFill>
            </a:endParaRPr>
          </a:p>
        </p:txBody>
      </p:sp>
      <p:sp>
        <p:nvSpPr>
          <p:cNvPr id="3" name="Footer Placeholder 2"/>
          <p:cNvSpPr>
            <a:spLocks noGrp="1"/>
          </p:cNvSpPr>
          <p:nvPr>
            <p:ph type="ftr" sz="quarter" idx="11"/>
          </p:nvPr>
        </p:nvSpPr>
        <p:spPr/>
        <p:txBody>
          <a:bodyPr/>
          <a:lstStyle/>
          <a:p>
            <a:endParaRPr dirty="0">
              <a:solidFill>
                <a:prstClr val="white"/>
              </a:solidFill>
            </a:endParaRPr>
          </a:p>
        </p:txBody>
      </p:sp>
      <p:sp>
        <p:nvSpPr>
          <p:cNvPr id="4" name="Slide Number Placeholder 3"/>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232368948"/>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8211" y="2277477"/>
            <a:ext cx="20574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970360" y="533400"/>
            <a:ext cx="51435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628211" y="4583192"/>
            <a:ext cx="20574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solidFill>
                  <a:prstClr val="white"/>
                </a:solidFill>
              </a:rPr>
              <a:pPr/>
              <a:t>10/29/2017</a:t>
            </a:fld>
            <a:endParaRPr dirty="0">
              <a:solidFill>
                <a:prstClr val="white"/>
              </a:solidFill>
            </a:endParaRPr>
          </a:p>
        </p:txBody>
      </p:sp>
      <p:sp>
        <p:nvSpPr>
          <p:cNvPr id="6" name="Footer Placeholder 5"/>
          <p:cNvSpPr>
            <a:spLocks noGrp="1"/>
          </p:cNvSpPr>
          <p:nvPr>
            <p:ph type="ftr" sz="quarter" idx="11"/>
          </p:nvPr>
        </p:nvSpPr>
        <p:spPr/>
        <p:txBody>
          <a:bodyPr/>
          <a:lstStyle/>
          <a:p>
            <a:endParaRPr dirty="0">
              <a:solidFill>
                <a:prstClr val="white"/>
              </a:solidFill>
            </a:endParaRPr>
          </a:p>
        </p:txBody>
      </p:sp>
      <p:sp>
        <p:nvSpPr>
          <p:cNvPr id="7" name="Slide Number Placeholder 6"/>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1108394544"/>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8211" y="2277477"/>
            <a:ext cx="20574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628211" y="4583192"/>
            <a:ext cx="20574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solidFill>
                  <a:prstClr val="white"/>
                </a:solidFill>
              </a:rPr>
              <a:pPr/>
              <a:t>10/29/2017</a:t>
            </a:fld>
            <a:endParaRPr dirty="0">
              <a:solidFill>
                <a:prstClr val="white"/>
              </a:solidFill>
            </a:endParaRPr>
          </a:p>
        </p:txBody>
      </p:sp>
      <p:sp>
        <p:nvSpPr>
          <p:cNvPr id="6" name="Footer Placeholder 5"/>
          <p:cNvSpPr>
            <a:spLocks noGrp="1"/>
          </p:cNvSpPr>
          <p:nvPr>
            <p:ph type="ftr" sz="quarter" idx="11"/>
          </p:nvPr>
        </p:nvSpPr>
        <p:spPr/>
        <p:txBody>
          <a:bodyPr/>
          <a:lstStyle/>
          <a:p>
            <a:endParaRPr dirty="0">
              <a:solidFill>
                <a:prstClr val="white"/>
              </a:solidFill>
            </a:endParaRPr>
          </a:p>
        </p:txBody>
      </p:sp>
      <p:sp>
        <p:nvSpPr>
          <p:cNvPr id="7" name="Slide Number Placeholder 6"/>
          <p:cNvSpPr>
            <a:spLocks noGrp="1"/>
          </p:cNvSpPr>
          <p:nvPr>
            <p:ph type="sldNum" sz="quarter" idx="12"/>
          </p:nvPr>
        </p:nvSpPr>
        <p:spPr/>
        <p:txBody>
          <a:bodyPr/>
          <a:lstStyle/>
          <a:p>
            <a:fld id="{8FDBFFB2-86D9-4B8F-A59A-553A60B94BBE}" type="slidenum">
              <a:rPr>
                <a:solidFill>
                  <a:srgbClr val="DF5327"/>
                </a:solidFill>
              </a:rPr>
              <a:pPr/>
              <a:t>‹#›</a:t>
            </a:fld>
            <a:endParaRPr dirty="0">
              <a:solidFill>
                <a:srgbClr val="DF5327"/>
              </a:solidFill>
            </a:endParaRPr>
          </a:p>
        </p:txBody>
      </p:sp>
      <p:sp>
        <p:nvSpPr>
          <p:cNvPr id="8" name="Rounded Rectangle 7"/>
          <p:cNvSpPr/>
          <p:nvPr/>
        </p:nvSpPr>
        <p:spPr>
          <a:xfrm>
            <a:off x="970361" y="533400"/>
            <a:ext cx="51435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3" name="Picture Placeholder 2"/>
          <p:cNvSpPr>
            <a:spLocks noGrp="1"/>
          </p:cNvSpPr>
          <p:nvPr>
            <p:ph type="pic" idx="1"/>
          </p:nvPr>
        </p:nvSpPr>
        <p:spPr>
          <a:xfrm>
            <a:off x="1056084" y="647700"/>
            <a:ext cx="497205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2602376012"/>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6160" y="304800"/>
            <a:ext cx="7029450" cy="120041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656160" y="1600200"/>
            <a:ext cx="702945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90184" y="6505078"/>
            <a:ext cx="723027" cy="228600"/>
          </a:xfrm>
          <a:prstGeom prst="rect">
            <a:avLst/>
          </a:prstGeom>
        </p:spPr>
        <p:txBody>
          <a:bodyPr vert="horz" lIns="91440" tIns="45720" rIns="91440" bIns="45720" rtlCol="0" anchor="ctr"/>
          <a:lstStyle>
            <a:lvl1pPr algn="l">
              <a:defRPr sz="900">
                <a:solidFill>
                  <a:schemeClr val="bg1"/>
                </a:solidFill>
              </a:defRPr>
            </a:lvl1pPr>
          </a:lstStyle>
          <a:p>
            <a:fld id="{9D3B9702-7FBF-4720-8670-571C5E7EEDDE}" type="datetime1">
              <a:rPr lang="en-US">
                <a:solidFill>
                  <a:prstClr val="white"/>
                </a:solidFill>
              </a:rPr>
              <a:pPr/>
              <a:t>10/29/2017</a:t>
            </a:fld>
            <a:endParaRPr dirty="0">
              <a:solidFill>
                <a:prstClr val="white"/>
              </a:solidFill>
            </a:endParaRPr>
          </a:p>
        </p:txBody>
      </p:sp>
      <p:sp>
        <p:nvSpPr>
          <p:cNvPr id="5" name="Footer Placeholder 4"/>
          <p:cNvSpPr>
            <a:spLocks noGrp="1"/>
          </p:cNvSpPr>
          <p:nvPr>
            <p:ph type="ftr" sz="quarter" idx="3"/>
          </p:nvPr>
        </p:nvSpPr>
        <p:spPr>
          <a:xfrm>
            <a:off x="960122" y="6505078"/>
            <a:ext cx="5157311" cy="228600"/>
          </a:xfrm>
          <a:prstGeom prst="rect">
            <a:avLst/>
          </a:prstGeom>
        </p:spPr>
        <p:txBody>
          <a:bodyPr vert="horz" lIns="91440" tIns="45720" rIns="91440" bIns="45720" rtlCol="0" anchor="ctr"/>
          <a:lstStyle>
            <a:lvl1pPr algn="l">
              <a:defRPr sz="900">
                <a:solidFill>
                  <a:schemeClr val="bg1"/>
                </a:solidFill>
              </a:defRPr>
            </a:lvl1pPr>
          </a:lstStyle>
          <a:p>
            <a:endParaRPr dirty="0">
              <a:solidFill>
                <a:prstClr val="white"/>
              </a:solidFill>
            </a:endParaRPr>
          </a:p>
        </p:txBody>
      </p:sp>
      <p:sp>
        <p:nvSpPr>
          <p:cNvPr id="6" name="Slide Number Placeholder 5"/>
          <p:cNvSpPr>
            <a:spLocks noGrp="1"/>
          </p:cNvSpPr>
          <p:nvPr>
            <p:ph type="sldNum" sz="quarter" idx="4"/>
          </p:nvPr>
        </p:nvSpPr>
        <p:spPr>
          <a:xfrm>
            <a:off x="8685613" y="6280303"/>
            <a:ext cx="400049" cy="349101"/>
          </a:xfrm>
          <a:prstGeom prst="rect">
            <a:avLst/>
          </a:prstGeom>
        </p:spPr>
        <p:txBody>
          <a:bodyPr vert="horz" lIns="91440" tIns="45720" rIns="91440" bIns="45720" rtlCol="0" anchor="ctr"/>
          <a:lstStyle>
            <a:lvl1pPr algn="ctr">
              <a:defRPr sz="1050" b="1">
                <a:solidFill>
                  <a:schemeClr val="accent2"/>
                </a:solidFill>
              </a:defRPr>
            </a:lvl1p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763211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6160" y="304800"/>
            <a:ext cx="7029450" cy="120041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656160" y="1600200"/>
            <a:ext cx="702945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90183" y="6505078"/>
            <a:ext cx="723027" cy="228600"/>
          </a:xfrm>
          <a:prstGeom prst="rect">
            <a:avLst/>
          </a:prstGeom>
        </p:spPr>
        <p:txBody>
          <a:bodyPr vert="horz" lIns="91440" tIns="45720" rIns="91440" bIns="45720" rtlCol="0" anchor="ctr"/>
          <a:lstStyle>
            <a:lvl1pPr algn="l">
              <a:defRPr sz="900">
                <a:solidFill>
                  <a:schemeClr val="bg1"/>
                </a:solidFill>
              </a:defRPr>
            </a:lvl1pPr>
          </a:lstStyle>
          <a:p>
            <a:fld id="{9D3B9702-7FBF-4720-8670-571C5E7EEDDE}" type="datetime1">
              <a:rPr lang="en-US">
                <a:solidFill>
                  <a:prstClr val="white"/>
                </a:solidFill>
              </a:rPr>
              <a:pPr/>
              <a:t>10/29/2017</a:t>
            </a:fld>
            <a:endParaRPr dirty="0">
              <a:solidFill>
                <a:prstClr val="white"/>
              </a:solidFill>
            </a:endParaRPr>
          </a:p>
        </p:txBody>
      </p:sp>
      <p:sp>
        <p:nvSpPr>
          <p:cNvPr id="5" name="Footer Placeholder 4"/>
          <p:cNvSpPr>
            <a:spLocks noGrp="1"/>
          </p:cNvSpPr>
          <p:nvPr>
            <p:ph type="ftr" sz="quarter" idx="3"/>
          </p:nvPr>
        </p:nvSpPr>
        <p:spPr>
          <a:xfrm>
            <a:off x="960121" y="6505078"/>
            <a:ext cx="5157311" cy="228600"/>
          </a:xfrm>
          <a:prstGeom prst="rect">
            <a:avLst/>
          </a:prstGeom>
        </p:spPr>
        <p:txBody>
          <a:bodyPr vert="horz" lIns="91440" tIns="45720" rIns="91440" bIns="45720" rtlCol="0" anchor="ctr"/>
          <a:lstStyle>
            <a:lvl1pPr algn="l">
              <a:defRPr sz="900">
                <a:solidFill>
                  <a:schemeClr val="bg1"/>
                </a:solidFill>
              </a:defRPr>
            </a:lvl1pPr>
          </a:lstStyle>
          <a:p>
            <a:endParaRPr dirty="0">
              <a:solidFill>
                <a:prstClr val="white"/>
              </a:solidFill>
            </a:endParaRPr>
          </a:p>
        </p:txBody>
      </p:sp>
      <p:sp>
        <p:nvSpPr>
          <p:cNvPr id="6" name="Slide Number Placeholder 5"/>
          <p:cNvSpPr>
            <a:spLocks noGrp="1"/>
          </p:cNvSpPr>
          <p:nvPr>
            <p:ph type="sldNum" sz="quarter" idx="4"/>
          </p:nvPr>
        </p:nvSpPr>
        <p:spPr>
          <a:xfrm>
            <a:off x="8685612" y="6280301"/>
            <a:ext cx="400049" cy="349101"/>
          </a:xfrm>
          <a:prstGeom prst="rect">
            <a:avLst/>
          </a:prstGeom>
        </p:spPr>
        <p:txBody>
          <a:bodyPr vert="horz" lIns="91440" tIns="45720" rIns="91440" bIns="45720" rtlCol="0" anchor="ctr"/>
          <a:lstStyle>
            <a:lvl1pPr algn="ctr">
              <a:defRPr sz="1050" b="1">
                <a:solidFill>
                  <a:schemeClr val="accent2"/>
                </a:solidFill>
              </a:defRPr>
            </a:lvl1pPr>
          </a:lstStyle>
          <a:p>
            <a:fld id="{8FDBFFB2-86D9-4B8F-A59A-553A60B94BBE}" type="slidenum">
              <a:rPr>
                <a:solidFill>
                  <a:srgbClr val="DF5327"/>
                </a:solidFill>
              </a:rPr>
              <a:pPr/>
              <a:t>‹#›</a:t>
            </a:fld>
            <a:endParaRPr dirty="0">
              <a:solidFill>
                <a:srgbClr val="DF5327"/>
              </a:solidFill>
            </a:endParaRPr>
          </a:p>
        </p:txBody>
      </p:sp>
    </p:spTree>
    <p:extLst>
      <p:ext uri="{BB962C8B-B14F-4D97-AF65-F5344CB8AC3E}">
        <p14:creationId xmlns:p14="http://schemas.microsoft.com/office/powerpoint/2010/main" val="763211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ll/>
  </p:transition>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59126" y="-903958"/>
            <a:ext cx="5644559" cy="923330"/>
          </a:xfrm>
          <a:prstGeom prst="rect">
            <a:avLst/>
          </a:prstGeom>
          <a:noFill/>
        </p:spPr>
        <p:txBody>
          <a:bodyPr wrap="none" lIns="91440" tIns="45720" rIns="91440" bIns="45720">
            <a:spAutoFit/>
          </a:bodyPr>
          <a:lstStyle/>
          <a:p>
            <a:pPr algn="ctr"/>
            <a:r>
              <a:rPr lang="tr-TR" sz="5400" b="1" dirty="0">
                <a:ln w="17780" cmpd="sng">
                  <a:solidFill>
                    <a:srgbClr val="FFFFFF"/>
                  </a:solidFill>
                  <a:prstDash val="solid"/>
                  <a:miter lim="800000"/>
                </a:ln>
                <a:solidFill>
                  <a:srgbClr val="C00000"/>
                </a:solidFill>
                <a:effectLst>
                  <a:outerShdw blurRad="50800" dist="38100" dir="13500000" algn="br" rotWithShape="0">
                    <a:srgbClr val="000000"/>
                  </a:outerShdw>
                </a:effectLst>
                <a:latin typeface="Arial Black" pitchFamily="34" charset="0"/>
              </a:rPr>
              <a:t>SOSYODRAMA</a:t>
            </a:r>
            <a:endParaRPr lang="tr-TR" sz="5400" b="1" dirty="0">
              <a:ln w="17780" cmpd="sng">
                <a:solidFill>
                  <a:srgbClr val="FFFFFF"/>
                </a:solidFill>
                <a:prstDash val="solid"/>
                <a:miter lim="800000"/>
              </a:ln>
              <a:solidFill>
                <a:srgbClr val="C00000"/>
              </a:solidFill>
              <a:effectLst>
                <a:outerShdw blurRad="50800" dist="38100" dir="13500000" algn="br" rotWithShape="0">
                  <a:srgbClr val="000000"/>
                </a:outerShdw>
              </a:effectLst>
            </a:endParaRPr>
          </a:p>
        </p:txBody>
      </p:sp>
      <p:sp>
        <p:nvSpPr>
          <p:cNvPr id="2" name="Dikdörtgen 1"/>
          <p:cNvSpPr/>
          <p:nvPr/>
        </p:nvSpPr>
        <p:spPr>
          <a:xfrm>
            <a:off x="-385255" y="1124744"/>
            <a:ext cx="7868313" cy="1754326"/>
          </a:xfrm>
          <a:prstGeom prst="rect">
            <a:avLst/>
          </a:prstGeom>
          <a:noFill/>
          <a:ln>
            <a:noFill/>
          </a:ln>
          <a:effectLst>
            <a:outerShdw blurRad="107950" dist="12700" dir="5400000" algn="ctr">
              <a:srgbClr val="000000"/>
            </a:outerShd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GENÇLİK(ERGENLİK) DÖNEMİ </a:t>
            </a:r>
          </a:p>
          <a:p>
            <a:pPr algn="ct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VE </a:t>
            </a:r>
          </a:p>
          <a:p>
            <a:pPr algn="ct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SORUNLARI</a:t>
            </a:r>
            <a:endParaRPr lang="tr-TR"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etin kutusu 2"/>
          <p:cNvSpPr txBox="1"/>
          <p:nvPr/>
        </p:nvSpPr>
        <p:spPr>
          <a:xfrm>
            <a:off x="107504" y="6246604"/>
            <a:ext cx="5760640" cy="369332"/>
          </a:xfrm>
          <a:prstGeom prst="rect">
            <a:avLst/>
          </a:prstGeom>
          <a:noFill/>
        </p:spPr>
        <p:txBody>
          <a:bodyPr wrap="square" rtlCol="0">
            <a:spAutoFit/>
          </a:bodyPr>
          <a:lstStyle/>
          <a:p>
            <a:r>
              <a:rPr lang="tr-TR" b="1" dirty="0" smtClean="0">
                <a:solidFill>
                  <a:schemeClr val="tx2"/>
                </a:solidFill>
                <a:latin typeface="Times New Roman" pitchFamily="18" charset="0"/>
                <a:cs typeface="Times New Roman" pitchFamily="18" charset="0"/>
              </a:rPr>
              <a:t>Turhal Ahmet Dinçer İmam Hatip Ortaokulu</a:t>
            </a:r>
            <a:endParaRPr lang="tr-TR" b="1" dirty="0">
              <a:solidFill>
                <a:schemeClr val="tx2"/>
              </a:solidFill>
              <a:latin typeface="Times New Roman" pitchFamily="18" charset="0"/>
              <a:cs typeface="Times New Roman" pitchFamily="18" charset="0"/>
            </a:endParaRPr>
          </a:p>
        </p:txBody>
      </p:sp>
      <p:sp>
        <p:nvSpPr>
          <p:cNvPr id="5" name="Metin kutusu 4"/>
          <p:cNvSpPr txBox="1"/>
          <p:nvPr/>
        </p:nvSpPr>
        <p:spPr>
          <a:xfrm>
            <a:off x="5868144" y="5949280"/>
            <a:ext cx="3275856" cy="646331"/>
          </a:xfrm>
          <a:prstGeom prst="rect">
            <a:avLst/>
          </a:prstGeom>
          <a:noFill/>
        </p:spPr>
        <p:txBody>
          <a:bodyPr wrap="square" rtlCol="0">
            <a:spAutoFit/>
          </a:bodyPr>
          <a:lstStyle/>
          <a:p>
            <a:pPr algn="ctr"/>
            <a:r>
              <a:rPr lang="tr-TR" b="1" dirty="0" smtClean="0">
                <a:solidFill>
                  <a:schemeClr val="tx2"/>
                </a:solidFill>
                <a:latin typeface="Times New Roman" pitchFamily="18" charset="0"/>
                <a:cs typeface="Times New Roman" pitchFamily="18" charset="0"/>
              </a:rPr>
              <a:t>Yeliz AYDIN</a:t>
            </a:r>
          </a:p>
          <a:p>
            <a:pPr algn="ctr"/>
            <a:r>
              <a:rPr lang="tr-TR" b="1" dirty="0" smtClean="0">
                <a:solidFill>
                  <a:schemeClr val="tx2"/>
                </a:solidFill>
                <a:latin typeface="Times New Roman" pitchFamily="18" charset="0"/>
                <a:cs typeface="Times New Roman" pitchFamily="18" charset="0"/>
              </a:rPr>
              <a:t>Okul Rehberlik Öğretmeni</a:t>
            </a:r>
            <a:endParaRPr lang="tr-TR"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753211648"/>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92696"/>
            <a:ext cx="6336704" cy="4114800"/>
          </a:xfrm>
        </p:spPr>
        <p:txBody>
          <a:bodyPr>
            <a:noAutofit/>
          </a:bodyPr>
          <a:lstStyle/>
          <a:p>
            <a:r>
              <a:rPr lang="tr-TR" dirty="0">
                <a:solidFill>
                  <a:schemeClr val="tx2"/>
                </a:solidFill>
                <a:latin typeface="Times New Roman" pitchFamily="18" charset="0"/>
                <a:cs typeface="Times New Roman" pitchFamily="18" charset="0"/>
              </a:rPr>
              <a:t>11 yaşlarından 14'e kadar kızlar daha çabuk uzarlar. 15 yaştan sonra bu üstünlük erkeklere geçer. Yalnız kişisel farklılıkların olduğunu da unutmamak gerekir.</a:t>
            </a:r>
          </a:p>
          <a:p>
            <a:r>
              <a:rPr lang="tr-TR" dirty="0">
                <a:solidFill>
                  <a:schemeClr val="tx2"/>
                </a:solidFill>
                <a:latin typeface="Times New Roman" pitchFamily="18" charset="0"/>
                <a:cs typeface="Times New Roman" pitchFamily="18" charset="0"/>
              </a:rPr>
              <a:t>Ergenlik çağında gelişmenin diğer bir yönü de, kilo alınarak ağırlığın artmasıdır</a:t>
            </a:r>
            <a:endParaRPr lang="tr-TR" dirty="0" smtClean="0">
              <a:solidFill>
                <a:schemeClr val="tx2"/>
              </a:solidFill>
              <a:latin typeface="Times New Roman" pitchFamily="18" charset="0"/>
              <a:cs typeface="Times New Roman" pitchFamily="18" charset="0"/>
            </a:endParaRPr>
          </a:p>
          <a:p>
            <a:r>
              <a:rPr lang="tr-TR" dirty="0" smtClean="0">
                <a:solidFill>
                  <a:schemeClr val="tx2"/>
                </a:solidFill>
                <a:latin typeface="Times New Roman" pitchFamily="18" charset="0"/>
                <a:cs typeface="Times New Roman" pitchFamily="18" charset="0"/>
              </a:rPr>
              <a:t>Ergenlik çağında kızlarda ve erkeklerde çeşitli bedensel gelişmeler göze çarpar. Kız ve erkek çocukların beden yapısındaki gelişmeleri ayrı ayrı incelemek gerekir. </a:t>
            </a:r>
          </a:p>
          <a:p>
            <a:r>
              <a:rPr lang="tr-TR" dirty="0" smtClean="0">
                <a:solidFill>
                  <a:schemeClr val="tx2"/>
                </a:solidFill>
                <a:latin typeface="Times New Roman" pitchFamily="18" charset="0"/>
                <a:cs typeface="Times New Roman" pitchFamily="18" charset="0"/>
              </a:rPr>
              <a:t>Ergenlerde ses, çocukluktakinin aksine kalınlaşmaya başlar. Bu dönemde ergen ses tonunu ayarlayamaz. Önceki ses çatallaşır. Ancak daha sonra, ses telleri gelişmesini tamamlar, ergenin ses tonu da olgunlaşır.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737" y="0"/>
            <a:ext cx="1719263" cy="23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991821">
            <a:off x="6470649" y="3885905"/>
            <a:ext cx="1908175" cy="1201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19999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67744" y="476672"/>
            <a:ext cx="5256584" cy="5472608"/>
          </a:xfrm>
        </p:spPr>
        <p:txBody>
          <a:bodyPr>
            <a:normAutofit/>
          </a:bodyPr>
          <a:lstStyle/>
          <a:p>
            <a:pPr lvl="0"/>
            <a:r>
              <a:rPr lang="tr-TR" dirty="0">
                <a:solidFill>
                  <a:srgbClr val="000000"/>
                </a:solidFill>
                <a:latin typeface="Times New Roman" pitchFamily="18" charset="0"/>
                <a:cs typeface="Times New Roman" pitchFamily="18" charset="0"/>
              </a:rPr>
              <a:t>Derideki yağ bezlerinin fazla çalışması sonucu salgılanan yağlar, yüzde siyah noktalar oluşturur. Yağ birikiminin artmasına bağlı olarak ergenlik sivilceleri meydana gelir. </a:t>
            </a:r>
            <a:endParaRPr lang="tr-TR" dirty="0" smtClean="0">
              <a:solidFill>
                <a:srgbClr val="000000"/>
              </a:solidFill>
              <a:latin typeface="Times New Roman" pitchFamily="18" charset="0"/>
              <a:cs typeface="Times New Roman" pitchFamily="18" charset="0"/>
            </a:endParaRPr>
          </a:p>
          <a:p>
            <a:pPr lvl="0"/>
            <a:endParaRPr lang="tr-TR" dirty="0">
              <a:solidFill>
                <a:srgbClr val="000000"/>
              </a:solidFill>
              <a:latin typeface="Times New Roman" pitchFamily="18" charset="0"/>
              <a:cs typeface="Times New Roman" pitchFamily="18" charset="0"/>
            </a:endParaRPr>
          </a:p>
          <a:p>
            <a:pPr marL="45720" lvl="0" indent="0">
              <a:buNone/>
            </a:pPr>
            <a:endParaRPr lang="tr-TR" dirty="0" smtClean="0">
              <a:solidFill>
                <a:srgbClr val="000000"/>
              </a:solidFill>
              <a:latin typeface="Times New Roman" pitchFamily="18" charset="0"/>
              <a:cs typeface="Times New Roman" pitchFamily="18" charset="0"/>
            </a:endParaRPr>
          </a:p>
          <a:p>
            <a:pPr marL="45720" lvl="0" indent="0">
              <a:buNone/>
            </a:pPr>
            <a:endParaRPr lang="tr-TR" dirty="0">
              <a:solidFill>
                <a:srgbClr val="000000"/>
              </a:solidFill>
              <a:latin typeface="Times New Roman" pitchFamily="18" charset="0"/>
              <a:cs typeface="Times New Roman" pitchFamily="18" charset="0"/>
            </a:endParaRPr>
          </a:p>
          <a:p>
            <a:pPr marL="45720" lvl="0" indent="0">
              <a:buNone/>
            </a:pPr>
            <a:endParaRPr lang="tr-TR" dirty="0">
              <a:solidFill>
                <a:srgbClr val="000000"/>
              </a:solidFill>
              <a:latin typeface="Times New Roman" pitchFamily="18" charset="0"/>
              <a:cs typeface="Times New Roman" pitchFamily="18" charset="0"/>
            </a:endParaRPr>
          </a:p>
          <a:p>
            <a:pPr lvl="0"/>
            <a:r>
              <a:rPr lang="tr-TR" dirty="0">
                <a:solidFill>
                  <a:srgbClr val="000000"/>
                </a:solidFill>
                <a:latin typeface="Times New Roman" pitchFamily="18" charset="0"/>
                <a:cs typeface="Times New Roman" pitchFamily="18" charset="0"/>
              </a:rPr>
              <a:t> Ergenlik döneminde yüzde meydana gelen en belirgin </a:t>
            </a:r>
            <a:r>
              <a:rPr lang="tr-TR" dirty="0" smtClean="0">
                <a:solidFill>
                  <a:srgbClr val="000000"/>
                </a:solidFill>
                <a:latin typeface="Times New Roman" pitchFamily="18" charset="0"/>
                <a:cs typeface="Times New Roman" pitchFamily="18" charset="0"/>
              </a:rPr>
              <a:t>değişiklik, erkek </a:t>
            </a:r>
            <a:r>
              <a:rPr lang="tr-TR" dirty="0">
                <a:solidFill>
                  <a:srgbClr val="000000"/>
                </a:solidFill>
                <a:latin typeface="Times New Roman" pitchFamily="18" charset="0"/>
                <a:cs typeface="Times New Roman" pitchFamily="18" charset="0"/>
              </a:rPr>
              <a:t>çocukta bıyık ve sakalların çıkmasıdır. Önce bıyıklar </a:t>
            </a:r>
            <a:r>
              <a:rPr lang="tr-TR" dirty="0" smtClean="0">
                <a:solidFill>
                  <a:srgbClr val="000000"/>
                </a:solidFill>
                <a:latin typeface="Times New Roman" pitchFamily="18" charset="0"/>
                <a:cs typeface="Times New Roman" pitchFamily="18" charset="0"/>
              </a:rPr>
              <a:t>belirgin </a:t>
            </a:r>
            <a:r>
              <a:rPr lang="tr-TR" dirty="0">
                <a:solidFill>
                  <a:srgbClr val="000000"/>
                </a:solidFill>
                <a:latin typeface="Times New Roman" pitchFamily="18" charset="0"/>
                <a:cs typeface="Times New Roman" pitchFamily="18" charset="0"/>
              </a:rPr>
              <a:t>hale gelir, sonra sakallar çıkmaya başlar. </a:t>
            </a:r>
          </a:p>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7" y="16024"/>
            <a:ext cx="212725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51975"/>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7029450" cy="596496"/>
          </a:xfrm>
        </p:spPr>
        <p:txBody>
          <a:bodyPr>
            <a:normAutofit/>
          </a:bodyPr>
          <a:lstStyle/>
          <a:p>
            <a:r>
              <a:rPr lang="tr-T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Ergenlikte Bilişsel Gelişim</a:t>
            </a:r>
          </a:p>
        </p:txBody>
      </p:sp>
      <p:sp>
        <p:nvSpPr>
          <p:cNvPr id="3" name="İçerik Yer Tutucusu 2"/>
          <p:cNvSpPr>
            <a:spLocks noGrp="1"/>
          </p:cNvSpPr>
          <p:nvPr>
            <p:ph idx="1"/>
          </p:nvPr>
        </p:nvSpPr>
        <p:spPr>
          <a:xfrm>
            <a:off x="1763688" y="1340768"/>
            <a:ext cx="7200800" cy="4114800"/>
          </a:xfrm>
        </p:spPr>
        <p:txBody>
          <a:bodyPr>
            <a:noAutofit/>
          </a:bodyPr>
          <a:lstStyle/>
          <a:p>
            <a:r>
              <a:rPr lang="tr-TR" dirty="0">
                <a:solidFill>
                  <a:schemeClr val="tx2"/>
                </a:solidFill>
                <a:latin typeface="Times New Roman" pitchFamily="18" charset="0"/>
                <a:cs typeface="Times New Roman" pitchFamily="18" charset="0"/>
              </a:rPr>
              <a:t> Ergenlerdeki soyut düşünce onların günlük davranışlarını da etkilemektedir. Kendileri ve dünya hakkında daha fazla düşünmekte ve 13–15 yaşları arasında daha tartışmacı, idealist ve eleştirici olmaktadırlar. </a:t>
            </a:r>
          </a:p>
          <a:p>
            <a:r>
              <a:rPr lang="tr-TR" dirty="0">
                <a:solidFill>
                  <a:schemeClr val="tx2"/>
                </a:solidFill>
                <a:latin typeface="Times New Roman" pitchFamily="18" charset="0"/>
                <a:cs typeface="Times New Roman" pitchFamily="18" charset="0"/>
              </a:rPr>
              <a:t> Bununla birlikte kendilerinin ve başkalarının soyut bakış açılarını değerlendirmekte zorlandıkları için yeni bir benmerkezci eğilim içine girmektedirler. </a:t>
            </a:r>
          </a:p>
          <a:p>
            <a:r>
              <a:rPr lang="tr-TR" dirty="0">
                <a:solidFill>
                  <a:schemeClr val="tx2"/>
                </a:solidFill>
                <a:latin typeface="Times New Roman" pitchFamily="18" charset="0"/>
                <a:cs typeface="Times New Roman" pitchFamily="18" charset="0"/>
              </a:rPr>
              <a:t> Bunun sonucu olarak da alkol ve uyuşturucu alma, hızlı ve tehlikeli araba kullanma gibi riskli davranışlara girmekten sakınmamaktadırlar.</a:t>
            </a:r>
          </a:p>
          <a:p>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386994969"/>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4051" y="914369"/>
            <a:ext cx="7029450" cy="812520"/>
          </a:xfrm>
        </p:spPr>
        <p:txBody>
          <a:bodyPr>
            <a:normAutofit fontScale="90000"/>
          </a:bodyPr>
          <a:lstStyle/>
          <a:p>
            <a:r>
              <a:rPr lang="tr-T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Ergenlikte Duygusal Gelişim</a:t>
            </a:r>
            <a:br>
              <a:rPr lang="tr-T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br>
            <a:endParaRPr lang="tr-T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İçerik Yer Tutucusu 2"/>
          <p:cNvSpPr>
            <a:spLocks noGrp="1"/>
          </p:cNvSpPr>
          <p:nvPr>
            <p:ph idx="1"/>
          </p:nvPr>
        </p:nvSpPr>
        <p:spPr>
          <a:xfrm>
            <a:off x="2771800" y="1988840"/>
            <a:ext cx="5940176" cy="4114800"/>
          </a:xfrm>
        </p:spPr>
        <p:txBody>
          <a:bodyPr/>
          <a:lstStyle/>
          <a:p>
            <a:r>
              <a:rPr lang="tr-TR" dirty="0" smtClean="0">
                <a:solidFill>
                  <a:schemeClr val="tx2"/>
                </a:solidFill>
                <a:latin typeface="Times New Roman" pitchFamily="18" charset="0"/>
                <a:cs typeface="Times New Roman" pitchFamily="18" charset="0"/>
              </a:rPr>
              <a:t>Ergenlik </a:t>
            </a:r>
            <a:r>
              <a:rPr lang="tr-TR" dirty="0">
                <a:solidFill>
                  <a:schemeClr val="tx2"/>
                </a:solidFill>
                <a:latin typeface="Times New Roman" pitchFamily="18" charset="0"/>
                <a:cs typeface="Times New Roman" pitchFamily="18" charset="0"/>
              </a:rPr>
              <a:t>dönemi, dengesiz ve düzensiz bir evredir. Bu evre “ergene hiçbir şey anlatılamadığı için, anlatma çabasının yoğun olduğu bir dönem" olarak açıklanabilir. </a:t>
            </a:r>
          </a:p>
          <a:p>
            <a:r>
              <a:rPr lang="tr-TR" dirty="0">
                <a:solidFill>
                  <a:schemeClr val="tx2"/>
                </a:solidFill>
                <a:latin typeface="Times New Roman" pitchFamily="18" charset="0"/>
                <a:cs typeface="Times New Roman" pitchFamily="18" charset="0"/>
              </a:rPr>
              <a:t>Bu evrede duyguların şiddet kazandığı görülür. Bunlar sinirlilik, öfke, bağırma, her şeye karşı gelme gibi özelliklerdir.</a:t>
            </a:r>
          </a:p>
          <a:p>
            <a:endParaRPr lang="tr-TR" dirty="0">
              <a:solidFill>
                <a:schemeClr val="tx2"/>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700808"/>
            <a:ext cx="2414587" cy="2524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97793"/>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4" descr="2005_08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p:spPr>
      </p:pic>
    </p:spTree>
    <p:extLst>
      <p:ext uri="{BB962C8B-B14F-4D97-AF65-F5344CB8AC3E}">
        <p14:creationId xmlns:p14="http://schemas.microsoft.com/office/powerpoint/2010/main" val="9075259"/>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08720"/>
            <a:ext cx="7029450" cy="668504"/>
          </a:xfrm>
        </p:spPr>
        <p:txBody>
          <a:bodyPr/>
          <a:lstStyle/>
          <a:p>
            <a:r>
              <a:rPr lang="tr-TR"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Ergenlikte Sosyal Gelişim</a:t>
            </a:r>
            <a:endParaRPr lang="tr-TR"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İçerik Yer Tutucusu 2"/>
          <p:cNvSpPr>
            <a:spLocks noGrp="1"/>
          </p:cNvSpPr>
          <p:nvPr>
            <p:ph idx="1"/>
          </p:nvPr>
        </p:nvSpPr>
        <p:spPr>
          <a:xfrm>
            <a:off x="2555776" y="2060848"/>
            <a:ext cx="6042864" cy="4114800"/>
          </a:xfrm>
        </p:spPr>
        <p:txBody>
          <a:bodyPr>
            <a:normAutofit/>
          </a:bodyPr>
          <a:lstStyle/>
          <a:p>
            <a:r>
              <a:rPr lang="tr-TR" dirty="0">
                <a:solidFill>
                  <a:schemeClr val="tx2"/>
                </a:solidFill>
                <a:latin typeface="Times New Roman" pitchFamily="18" charset="0"/>
                <a:cs typeface="Times New Roman" pitchFamily="18" charset="0"/>
              </a:rPr>
              <a:t> Bu dönemde ergen, çabuk kurulan ve bozulan ilişkiler, kolay etkilenme, toplum içinde sivrilme, ilgi çekme ve rol sahibi olma çabası içindedir. Toplumda saygınlık kazanmaya ve statü sahibi olmaya ihtiyaç duyar. </a:t>
            </a:r>
          </a:p>
          <a:p>
            <a:r>
              <a:rPr lang="tr-TR" dirty="0">
                <a:solidFill>
                  <a:schemeClr val="tx2"/>
                </a:solidFill>
                <a:latin typeface="Times New Roman" pitchFamily="18" charset="0"/>
                <a:cs typeface="Times New Roman" pitchFamily="18" charset="0"/>
              </a:rPr>
              <a:t> Ergenin bu dönemde arkadaş ilişkileri çerçevesinde, ait olduğu grup önem kazanır ve grup normlarına uymaya çaba harcar.</a:t>
            </a:r>
          </a:p>
          <a:p>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812692805"/>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53327"/>
            <a:ext cx="8496944" cy="696360"/>
          </a:xfrm>
        </p:spPr>
        <p:txBody>
          <a:bodyPr/>
          <a:lstStyle/>
          <a:p>
            <a:pPr algn="ctr"/>
            <a:r>
              <a:rPr lang="tr-TR"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Ergen Ne Hisseder, Nasıl Davranmak İster?</a:t>
            </a:r>
            <a:endParaRPr lang="tr-TR"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İçerik Yer Tutucusu 2"/>
          <p:cNvSpPr>
            <a:spLocks noGrp="1"/>
          </p:cNvSpPr>
          <p:nvPr>
            <p:ph idx="1"/>
          </p:nvPr>
        </p:nvSpPr>
        <p:spPr>
          <a:xfrm>
            <a:off x="0" y="1196752"/>
            <a:ext cx="4703649" cy="3340968"/>
          </a:xfrm>
        </p:spPr>
        <p:txBody>
          <a:bodyPr>
            <a:noAutofit/>
          </a:bodyPr>
          <a:lstStyle/>
          <a:p>
            <a:pPr marL="45720" indent="0">
              <a:buNone/>
            </a:pPr>
            <a:r>
              <a:rPr lang="tr-TR" dirty="0">
                <a:solidFill>
                  <a:schemeClr val="tx2"/>
                </a:solidFill>
                <a:latin typeface="Times New Roman" pitchFamily="18" charset="0"/>
                <a:cs typeface="Times New Roman" pitchFamily="18" charset="0"/>
              </a:rPr>
              <a:t>1- Ergenin genel olarak duygularında istikrarsızlık olduğu görülür.</a:t>
            </a:r>
          </a:p>
          <a:p>
            <a:pPr marL="45720" indent="0">
              <a:buNone/>
            </a:pPr>
            <a:r>
              <a:rPr lang="tr-TR" dirty="0">
                <a:solidFill>
                  <a:schemeClr val="tx2"/>
                </a:solidFill>
                <a:latin typeface="Times New Roman" pitchFamily="18" charset="0"/>
                <a:cs typeface="Times New Roman" pitchFamily="18" charset="0"/>
              </a:rPr>
              <a:t>2- Bu dönemde ergen duygularını çok dolu ve coşkulu yaşar.</a:t>
            </a:r>
          </a:p>
          <a:p>
            <a:pPr marL="45720" indent="0">
              <a:buNone/>
            </a:pPr>
            <a:r>
              <a:rPr lang="tr-TR" dirty="0">
                <a:solidFill>
                  <a:schemeClr val="tx2"/>
                </a:solidFill>
                <a:latin typeface="Times New Roman" pitchFamily="18" charset="0"/>
                <a:cs typeface="Times New Roman" pitchFamily="18" charset="0"/>
              </a:rPr>
              <a:t>3- Diğer dönemlere göre daha yoğun hayal kurar ve gerçekten zaman zaman uzaklaşır. </a:t>
            </a:r>
            <a:endParaRPr lang="tr-TR" dirty="0">
              <a:solidFill>
                <a:schemeClr val="tx2"/>
              </a:solidFill>
              <a:latin typeface="Times New Roman" pitchFamily="18" charset="0"/>
              <a:cs typeface="Times New Roman" pitchFamily="18" charset="0"/>
            </a:endParaRPr>
          </a:p>
          <a:p>
            <a:pPr marL="45720" indent="0">
              <a:buNone/>
            </a:pPr>
            <a:r>
              <a:rPr lang="tr-TR" dirty="0">
                <a:solidFill>
                  <a:schemeClr val="tx2"/>
                </a:solidFill>
                <a:latin typeface="Times New Roman" pitchFamily="18" charset="0"/>
                <a:cs typeface="Times New Roman" pitchFamily="18" charset="0"/>
              </a:rPr>
              <a:t>4- Ergen zaman zaman yalnız kalma isteği içinde olabilir. </a:t>
            </a:r>
            <a:endParaRPr lang="tr-TR" dirty="0">
              <a:solidFill>
                <a:schemeClr val="tx2"/>
              </a:solidFill>
              <a:latin typeface="Times New Roman" pitchFamily="18" charset="0"/>
              <a:cs typeface="Times New Roman" pitchFamily="18" charset="0"/>
            </a:endParaRPr>
          </a:p>
          <a:p>
            <a:pPr marL="45720" indent="0">
              <a:buNone/>
            </a:pPr>
            <a:r>
              <a:rPr lang="tr-TR" dirty="0">
                <a:solidFill>
                  <a:schemeClr val="tx2"/>
                </a:solidFill>
                <a:latin typeface="Times New Roman" pitchFamily="18" charset="0"/>
                <a:cs typeface="Times New Roman" pitchFamily="18" charset="0"/>
              </a:rPr>
              <a:t>5- Ergen kendini yorgun hissedebilir, buna bağlı olarak çalışmaya karşı isteksizdir</a:t>
            </a:r>
            <a:r>
              <a:rPr lang="tr-TR" dirty="0" smtClean="0">
                <a:solidFill>
                  <a:schemeClr val="tx2"/>
                </a:solidFill>
                <a:latin typeface="Times New Roman" pitchFamily="18" charset="0"/>
                <a:cs typeface="Times New Roman" pitchFamily="18" charset="0"/>
              </a:rPr>
              <a:t>.</a:t>
            </a:r>
            <a:endParaRPr lang="tr-TR" dirty="0">
              <a:solidFill>
                <a:schemeClr val="tx2"/>
              </a:solidFill>
              <a:latin typeface="Times New Roman" pitchFamily="18" charset="0"/>
              <a:cs typeface="Times New Roman" pitchFamily="18" charset="0"/>
            </a:endParaRPr>
          </a:p>
        </p:txBody>
      </p:sp>
      <p:sp>
        <p:nvSpPr>
          <p:cNvPr id="4" name="Dikdörtgen 3"/>
          <p:cNvSpPr/>
          <p:nvPr/>
        </p:nvSpPr>
        <p:spPr>
          <a:xfrm>
            <a:off x="4867106" y="1124744"/>
            <a:ext cx="4248472" cy="3785652"/>
          </a:xfrm>
          <a:prstGeom prst="rect">
            <a:avLst/>
          </a:prstGeom>
        </p:spPr>
        <p:txBody>
          <a:bodyPr wrap="square">
            <a:spAutoFit/>
          </a:bodyPr>
          <a:lstStyle/>
          <a:p>
            <a:r>
              <a:rPr lang="tr-TR" sz="2000" dirty="0" smtClean="0">
                <a:solidFill>
                  <a:schemeClr val="tx2"/>
                </a:solidFill>
                <a:latin typeface="Times New Roman" pitchFamily="18" charset="0"/>
                <a:cs typeface="Times New Roman" pitchFamily="18" charset="0"/>
              </a:rPr>
              <a:t>6- Ergen yaşadığı bedensel değişimlere bağlı olarak çekinebilir ve kendini saklama ve bu değişimlerden çevreyi haberdar etmeme isteği içinde olabilir.</a:t>
            </a:r>
          </a:p>
          <a:p>
            <a:endParaRPr lang="tr-TR" sz="2000" dirty="0" smtClean="0">
              <a:solidFill>
                <a:schemeClr val="tx2"/>
              </a:solidFill>
              <a:latin typeface="Times New Roman" pitchFamily="18" charset="0"/>
              <a:cs typeface="Times New Roman" pitchFamily="18" charset="0"/>
            </a:endParaRPr>
          </a:p>
          <a:p>
            <a:r>
              <a:rPr lang="tr-TR" sz="2000" dirty="0" smtClean="0">
                <a:solidFill>
                  <a:schemeClr val="tx2"/>
                </a:solidFill>
                <a:latin typeface="Times New Roman" pitchFamily="18" charset="0"/>
                <a:cs typeface="Times New Roman" pitchFamily="18" charset="0"/>
              </a:rPr>
              <a:t>7- Yeni şeyler deneme merakı artmıştır.</a:t>
            </a:r>
          </a:p>
          <a:p>
            <a:endParaRPr lang="tr-TR" sz="2000" dirty="0" smtClean="0">
              <a:solidFill>
                <a:schemeClr val="tx2"/>
              </a:solidFill>
              <a:latin typeface="Times New Roman" pitchFamily="18" charset="0"/>
              <a:cs typeface="Times New Roman" pitchFamily="18" charset="0"/>
            </a:endParaRPr>
          </a:p>
          <a:p>
            <a:r>
              <a:rPr lang="tr-TR" sz="2000" dirty="0" smtClean="0">
                <a:solidFill>
                  <a:schemeClr val="tx2"/>
                </a:solidFill>
                <a:latin typeface="Times New Roman" pitchFamily="18" charset="0"/>
                <a:cs typeface="Times New Roman" pitchFamily="18" charset="0"/>
              </a:rPr>
              <a:t>8- Bu dönemde arkadaş çok önemli bir noktadadır.</a:t>
            </a:r>
          </a:p>
          <a:p>
            <a:endParaRPr lang="tr-TR" sz="2000" dirty="0" smtClean="0">
              <a:solidFill>
                <a:schemeClr val="tx2"/>
              </a:solidFill>
              <a:latin typeface="Times New Roman" pitchFamily="18" charset="0"/>
              <a:cs typeface="Times New Roman" pitchFamily="18" charset="0"/>
            </a:endParaRPr>
          </a:p>
          <a:p>
            <a:r>
              <a:rPr lang="tr-TR" sz="2000" dirty="0" smtClean="0">
                <a:solidFill>
                  <a:schemeClr val="tx2"/>
                </a:solidFill>
                <a:latin typeface="Times New Roman" pitchFamily="18" charset="0"/>
                <a:cs typeface="Times New Roman" pitchFamily="18" charset="0"/>
              </a:rPr>
              <a:t>9- Bu dönemde ergenin fark edilme ve takdir edilme ihtiyacı vardır. </a:t>
            </a:r>
            <a:endParaRPr lang="tr-TR" sz="20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612904237"/>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7029450" cy="1200416"/>
          </a:xfrm>
        </p:spPr>
        <p:txBody>
          <a:bodyPr>
            <a:normAutofit/>
          </a:bodyPr>
          <a:lstStyle/>
          <a:p>
            <a:r>
              <a:rPr lang="tr-TR" sz="32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Ergenlik </a:t>
            </a:r>
            <a:r>
              <a:rPr lang="tr-TR" sz="32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Döneminde Arkadaşlık </a:t>
            </a:r>
            <a:r>
              <a:rPr lang="tr-TR" sz="32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İlişkileri:</a:t>
            </a:r>
            <a:endParaRPr lang="tr-TR" sz="28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İçerik Yer Tutucusu 2"/>
          <p:cNvSpPr>
            <a:spLocks noGrp="1"/>
          </p:cNvSpPr>
          <p:nvPr>
            <p:ph idx="1"/>
          </p:nvPr>
        </p:nvSpPr>
        <p:spPr>
          <a:xfrm>
            <a:off x="2987824" y="1412776"/>
            <a:ext cx="5949330" cy="1513012"/>
          </a:xfrm>
        </p:spPr>
        <p:txBody>
          <a:bodyPr>
            <a:normAutofit fontScale="92500" lnSpcReduction="10000"/>
          </a:bodyPr>
          <a:lstStyle/>
          <a:p>
            <a:r>
              <a:rPr lang="tr-TR" dirty="0">
                <a:solidFill>
                  <a:schemeClr val="tx2"/>
                </a:solidFill>
                <a:latin typeface="Times New Roman" pitchFamily="18" charset="0"/>
                <a:cs typeface="Times New Roman" pitchFamily="18" charset="0"/>
              </a:rPr>
              <a:t>Ergen için arkadaşları çok önemlidir.</a:t>
            </a:r>
          </a:p>
          <a:p>
            <a:r>
              <a:rPr lang="tr-TR" dirty="0">
                <a:solidFill>
                  <a:schemeClr val="tx2"/>
                </a:solidFill>
                <a:latin typeface="Times New Roman" pitchFamily="18" charset="0"/>
                <a:cs typeface="Times New Roman" pitchFamily="18" charset="0"/>
              </a:rPr>
              <a:t>Arkadaşlarının kendisi için ne düşündüğü çok önemlidir.</a:t>
            </a:r>
          </a:p>
          <a:p>
            <a:r>
              <a:rPr lang="tr-TR" dirty="0">
                <a:solidFill>
                  <a:schemeClr val="tx2"/>
                </a:solidFill>
                <a:latin typeface="Times New Roman" pitchFamily="18" charset="0"/>
                <a:cs typeface="Times New Roman" pitchFamily="18" charset="0"/>
              </a:rPr>
              <a:t>Bu dönemde ergenler kendi aralarında arkadaş grupları oluştururlar</a:t>
            </a:r>
            <a:r>
              <a:rPr lang="tr-TR" dirty="0" smtClean="0">
                <a:solidFill>
                  <a:schemeClr val="tx2"/>
                </a:solidFill>
                <a:latin typeface="Times New Roman" pitchFamily="18" charset="0"/>
                <a:cs typeface="Times New Roman" pitchFamily="18" charset="0"/>
              </a:rPr>
              <a:t>.</a:t>
            </a:r>
            <a:endParaRPr lang="tr-TR" dirty="0">
              <a:solidFill>
                <a:schemeClr val="tx2"/>
              </a:solidFill>
              <a:latin typeface="Times New Roman" pitchFamily="18" charset="0"/>
              <a:cs typeface="Times New Roman" pitchFamily="18" charset="0"/>
            </a:endParaRPr>
          </a:p>
        </p:txBody>
      </p:sp>
      <p:pic>
        <p:nvPicPr>
          <p:cNvPr id="4" name="Picture 12" descr="j00890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08909"/>
            <a:ext cx="27368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403648" y="3062211"/>
            <a:ext cx="7632848" cy="2954655"/>
          </a:xfrm>
          <a:prstGeom prst="rect">
            <a:avLst/>
          </a:prstGeom>
        </p:spPr>
        <p:txBody>
          <a:bodyPr wrap="square">
            <a:spAutoFit/>
          </a:bodyPr>
          <a:lstStyle/>
          <a:p>
            <a:pPr marL="274320" lvl="0" indent="-228600">
              <a:lnSpc>
                <a:spcPct val="90000"/>
              </a:lnSpc>
              <a:spcBef>
                <a:spcPts val="1800"/>
              </a:spcBef>
              <a:buSzPct val="80000"/>
              <a:buFont typeface="Wingdings" panose="05000000000000000000" pitchFamily="2" charset="2"/>
              <a:buChar char="§"/>
            </a:pPr>
            <a:r>
              <a:rPr lang="tr-TR" sz="2000" dirty="0">
                <a:solidFill>
                  <a:srgbClr val="000000"/>
                </a:solidFill>
                <a:latin typeface="Times New Roman" pitchFamily="18" charset="0"/>
                <a:cs typeface="Times New Roman" pitchFamily="18" charset="0"/>
              </a:rPr>
              <a:t>Bu grupların kendi aralarında yazısız kuralları vardır. Kurallarına uyan kişileri gruplarına alırlar.</a:t>
            </a:r>
          </a:p>
          <a:p>
            <a:pPr marL="274320" lvl="0" indent="-228600">
              <a:lnSpc>
                <a:spcPct val="90000"/>
              </a:lnSpc>
              <a:spcBef>
                <a:spcPts val="1800"/>
              </a:spcBef>
              <a:buSzPct val="80000"/>
              <a:buFont typeface="Wingdings" panose="05000000000000000000" pitchFamily="2" charset="2"/>
              <a:buChar char="§"/>
            </a:pPr>
            <a:r>
              <a:rPr lang="tr-TR" sz="2000" dirty="0">
                <a:solidFill>
                  <a:srgbClr val="000000"/>
                </a:solidFill>
                <a:latin typeface="Times New Roman" pitchFamily="18" charset="0"/>
                <a:cs typeface="Times New Roman" pitchFamily="18" charset="0"/>
              </a:rPr>
              <a:t>Her ergen bir arkadaş grubunda olmak ister.</a:t>
            </a:r>
          </a:p>
          <a:p>
            <a:pPr marL="274320" lvl="0" indent="-228600">
              <a:lnSpc>
                <a:spcPct val="90000"/>
              </a:lnSpc>
              <a:spcBef>
                <a:spcPts val="1800"/>
              </a:spcBef>
              <a:buSzPct val="80000"/>
              <a:buFont typeface="Wingdings" panose="05000000000000000000" pitchFamily="2" charset="2"/>
              <a:buChar char="§"/>
            </a:pPr>
            <a:r>
              <a:rPr lang="tr-TR" sz="2000" dirty="0">
                <a:solidFill>
                  <a:srgbClr val="000000"/>
                </a:solidFill>
                <a:latin typeface="Times New Roman" pitchFamily="18" charset="0"/>
                <a:cs typeface="Times New Roman" pitchFamily="18" charset="0"/>
              </a:rPr>
              <a:t>Erkeklerin kurdukları gruplar daha kalabalıktır, ilişkiler yüzeyseldir.</a:t>
            </a:r>
          </a:p>
          <a:p>
            <a:pPr marL="274320" lvl="0" indent="-228600">
              <a:lnSpc>
                <a:spcPct val="90000"/>
              </a:lnSpc>
              <a:spcBef>
                <a:spcPts val="1800"/>
              </a:spcBef>
              <a:buSzPct val="80000"/>
              <a:buFont typeface="Wingdings" panose="05000000000000000000" pitchFamily="2" charset="2"/>
              <a:buChar char="§"/>
            </a:pPr>
            <a:r>
              <a:rPr lang="tr-TR" sz="2000" dirty="0">
                <a:solidFill>
                  <a:srgbClr val="000000"/>
                </a:solidFill>
                <a:latin typeface="Times New Roman" pitchFamily="18" charset="0"/>
                <a:cs typeface="Times New Roman" pitchFamily="18" charset="0"/>
              </a:rPr>
              <a:t>Kızlardan oluşan gruplar daha küçüktür, ilişkiler ise daha sıkıdır.</a:t>
            </a:r>
          </a:p>
          <a:p>
            <a:pPr marL="274320" lvl="0" indent="-228600">
              <a:lnSpc>
                <a:spcPct val="90000"/>
              </a:lnSpc>
              <a:spcBef>
                <a:spcPts val="1800"/>
              </a:spcBef>
              <a:buSzPct val="80000"/>
              <a:buFont typeface="Wingdings" panose="05000000000000000000" pitchFamily="2" charset="2"/>
              <a:buChar char="§"/>
            </a:pPr>
            <a:r>
              <a:rPr lang="tr-TR" sz="2000" dirty="0">
                <a:solidFill>
                  <a:srgbClr val="000000"/>
                </a:solidFill>
                <a:latin typeface="Times New Roman" pitchFamily="18" charset="0"/>
                <a:cs typeface="Times New Roman" pitchFamily="18" charset="0"/>
              </a:rPr>
              <a:t>Ailesi içinde geçimsizlik ve dengesizlik olan ergenlerde, bir baskı hakim ise masum arkadaş grupları yerine çeteye yönelir</a:t>
            </a:r>
            <a:endParaRPr lang="tr-TR" dirty="0"/>
          </a:p>
        </p:txBody>
      </p:sp>
    </p:spTree>
    <p:extLst>
      <p:ext uri="{BB962C8B-B14F-4D97-AF65-F5344CB8AC3E}">
        <p14:creationId xmlns:p14="http://schemas.microsoft.com/office/powerpoint/2010/main" val="252032689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476672"/>
            <a:ext cx="7029450" cy="1200416"/>
          </a:xfrm>
        </p:spPr>
        <p:txBody>
          <a:bodyPr>
            <a:normAutofit/>
          </a:bodyPr>
          <a:lstStyle/>
          <a:p>
            <a:r>
              <a:rPr lang="tr-TR" sz="32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Ergenlik Döneminde Kız-Erkek İlişkileri:</a:t>
            </a:r>
            <a:endParaRPr lang="tr-TR" sz="32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İçerik Yer Tutucusu 2"/>
          <p:cNvSpPr>
            <a:spLocks noGrp="1"/>
          </p:cNvSpPr>
          <p:nvPr>
            <p:ph idx="1"/>
          </p:nvPr>
        </p:nvSpPr>
        <p:spPr>
          <a:xfrm>
            <a:off x="1691680" y="1484784"/>
            <a:ext cx="7308328" cy="4114800"/>
          </a:xfrm>
        </p:spPr>
        <p:txBody>
          <a:bodyPr>
            <a:normAutofit lnSpcReduction="10000"/>
          </a:bodyPr>
          <a:lstStyle/>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	Ergenliğin </a:t>
            </a:r>
            <a:r>
              <a:rPr lang="tr-TR" dirty="0">
                <a:solidFill>
                  <a:schemeClr val="tx2"/>
                </a:solidFill>
                <a:latin typeface="Times New Roman" pitchFamily="18" charset="0"/>
                <a:cs typeface="Times New Roman" pitchFamily="18" charset="0"/>
              </a:rPr>
              <a:t>ortalarına doğru, karşı cinse olan ilgi artar.</a:t>
            </a:r>
          </a:p>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	Ergen</a:t>
            </a:r>
            <a:r>
              <a:rPr lang="tr-TR" dirty="0">
                <a:solidFill>
                  <a:schemeClr val="tx2"/>
                </a:solidFill>
                <a:latin typeface="Times New Roman" pitchFamily="18" charset="0"/>
                <a:cs typeface="Times New Roman" pitchFamily="18" charset="0"/>
              </a:rPr>
              <a:t>, karşı cinsin ilgisini çekebilmek için giyim kuşamına dikkat eder.</a:t>
            </a:r>
          </a:p>
          <a:p>
            <a:pPr>
              <a:lnSpc>
                <a:spcPct val="150000"/>
              </a:lnSpc>
              <a:buFont typeface="Wingdings" pitchFamily="2" charset="2"/>
              <a:buChar char="Ø"/>
            </a:pPr>
            <a:r>
              <a:rPr lang="tr-TR" dirty="0">
                <a:solidFill>
                  <a:schemeClr val="tx2"/>
                </a:solidFill>
                <a:latin typeface="Times New Roman" pitchFamily="18" charset="0"/>
                <a:cs typeface="Times New Roman" pitchFamily="18" charset="0"/>
              </a:rPr>
              <a:t>	</a:t>
            </a:r>
            <a:r>
              <a:rPr lang="tr-TR" dirty="0" smtClean="0">
                <a:solidFill>
                  <a:schemeClr val="tx2"/>
                </a:solidFill>
                <a:latin typeface="Times New Roman" pitchFamily="18" charset="0"/>
                <a:cs typeface="Times New Roman" pitchFamily="18" charset="0"/>
              </a:rPr>
              <a:t>Ergenlerin </a:t>
            </a:r>
            <a:r>
              <a:rPr lang="tr-TR" dirty="0">
                <a:solidFill>
                  <a:schemeClr val="tx2"/>
                </a:solidFill>
                <a:latin typeface="Times New Roman" pitchFamily="18" charset="0"/>
                <a:cs typeface="Times New Roman" pitchFamily="18" charset="0"/>
              </a:rPr>
              <a:t>yaşadığı sorunlar, ne kadar benzermiş gibi görünse de, gelir gruplarına, eğitim düzeyine, geleneklerle olan bağlara göre değişkenlik gösteriyor. ergenlik zor bir dönem ama çocuğuna yakın durmayı, onunla konuşmayı becerebilenler bakımından bu hassas bölümü kazasız belasız atlatmak mümkün.</a:t>
            </a:r>
          </a:p>
          <a:p>
            <a:pPr>
              <a:lnSpc>
                <a:spcPct val="150000"/>
              </a:lnSpc>
              <a:buFont typeface="Wingdings" pitchFamily="2" charset="2"/>
              <a:buChar char="Ø"/>
            </a:pPr>
            <a:endParaRPr lang="tr-TR" dirty="0">
              <a:solidFill>
                <a:schemeClr val="tx2"/>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11"/>
            <a:ext cx="1691680" cy="1681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413631"/>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908720"/>
            <a:ext cx="7029450" cy="524488"/>
          </a:xfrm>
        </p:spPr>
        <p:txBody>
          <a:bodyPr>
            <a:noAutofit/>
          </a:bodyPr>
          <a:lstStyle/>
          <a:p>
            <a:r>
              <a:rPr lang="tr-TR" sz="32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Ergenlik Döneminde Aile İlişkileri:</a:t>
            </a:r>
            <a:endParaRPr lang="tr-TR" sz="32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İçerik Yer Tutucusu 2"/>
          <p:cNvSpPr>
            <a:spLocks noGrp="1"/>
          </p:cNvSpPr>
          <p:nvPr>
            <p:ph idx="1"/>
          </p:nvPr>
        </p:nvSpPr>
        <p:spPr>
          <a:xfrm>
            <a:off x="1547664" y="1772816"/>
            <a:ext cx="7488832" cy="4114800"/>
          </a:xfrm>
        </p:spPr>
        <p:txBody>
          <a:bodyPr>
            <a:noAutofit/>
          </a:bodyPr>
          <a:lstStyle/>
          <a:p>
            <a:r>
              <a:rPr lang="tr-TR" dirty="0">
                <a:solidFill>
                  <a:schemeClr val="tx2"/>
                </a:solidFill>
                <a:latin typeface="Times New Roman" pitchFamily="18" charset="0"/>
                <a:cs typeface="Times New Roman" pitchFamily="18" charset="0"/>
              </a:rPr>
              <a:t>Ergenlerin bu dönemde ailelerine olan bağımlılıkları azalır.</a:t>
            </a:r>
          </a:p>
          <a:p>
            <a:r>
              <a:rPr lang="tr-TR" dirty="0">
                <a:solidFill>
                  <a:schemeClr val="tx2"/>
                </a:solidFill>
                <a:latin typeface="Times New Roman" pitchFamily="18" charset="0"/>
                <a:cs typeface="Times New Roman" pitchFamily="18" charset="0"/>
              </a:rPr>
              <a:t>Hiçbir şey beğenmez, sürekli şikayet edecek bir şeyler bulurlar.</a:t>
            </a:r>
          </a:p>
          <a:p>
            <a:r>
              <a:rPr lang="tr-TR" dirty="0">
                <a:solidFill>
                  <a:schemeClr val="tx2"/>
                </a:solidFill>
                <a:latin typeface="Times New Roman" pitchFamily="18" charset="0"/>
                <a:cs typeface="Times New Roman" pitchFamily="18" charset="0"/>
              </a:rPr>
              <a:t>Eve istediği zaman girip çıkmak ister.</a:t>
            </a:r>
          </a:p>
          <a:p>
            <a:r>
              <a:rPr lang="tr-TR" dirty="0">
                <a:solidFill>
                  <a:schemeClr val="tx2"/>
                </a:solidFill>
                <a:latin typeface="Times New Roman" pitchFamily="18" charset="0"/>
                <a:cs typeface="Times New Roman" pitchFamily="18" charset="0"/>
              </a:rPr>
              <a:t>Ailesinin en ufak bir eleştirisine büyük tepkiler verir. Kendine yöneltilen eleştirileri kabul etmez, sürekli eleştirmeyi sever.</a:t>
            </a:r>
          </a:p>
          <a:p>
            <a:r>
              <a:rPr lang="tr-TR" dirty="0">
                <a:solidFill>
                  <a:schemeClr val="tx2"/>
                </a:solidFill>
                <a:latin typeface="Times New Roman" pitchFamily="18" charset="0"/>
                <a:cs typeface="Times New Roman" pitchFamily="18" charset="0"/>
              </a:rPr>
              <a:t>Boş vermişlik içindedir.</a:t>
            </a:r>
          </a:p>
          <a:p>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55749094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59126" y="-903958"/>
            <a:ext cx="5644559" cy="923330"/>
          </a:xfrm>
          <a:prstGeom prst="rect">
            <a:avLst/>
          </a:prstGeom>
          <a:noFill/>
        </p:spPr>
        <p:txBody>
          <a:bodyPr wrap="none" lIns="91440" tIns="45720" rIns="91440" bIns="45720">
            <a:spAutoFit/>
          </a:bodyPr>
          <a:lstStyle/>
          <a:p>
            <a:pPr algn="ctr"/>
            <a:r>
              <a:rPr lang="tr-TR" sz="5400" b="1" dirty="0">
                <a:ln w="17780" cmpd="sng">
                  <a:solidFill>
                    <a:srgbClr val="FFFFFF"/>
                  </a:solidFill>
                  <a:prstDash val="solid"/>
                  <a:miter lim="800000"/>
                </a:ln>
                <a:solidFill>
                  <a:srgbClr val="C00000"/>
                </a:solidFill>
                <a:effectLst>
                  <a:outerShdw blurRad="50800" dist="38100" dir="13500000" algn="br" rotWithShape="0">
                    <a:srgbClr val="000000"/>
                  </a:outerShdw>
                </a:effectLst>
                <a:latin typeface="Arial Black" pitchFamily="34" charset="0"/>
              </a:rPr>
              <a:t>SOSYODRAMA</a:t>
            </a:r>
            <a:endParaRPr lang="tr-TR" sz="5400" b="1" dirty="0">
              <a:ln w="17780" cmpd="sng">
                <a:solidFill>
                  <a:srgbClr val="FFFFFF"/>
                </a:solidFill>
                <a:prstDash val="solid"/>
                <a:miter lim="800000"/>
              </a:ln>
              <a:solidFill>
                <a:srgbClr val="C00000"/>
              </a:solidFill>
              <a:effectLst>
                <a:outerShdw blurRad="50800" dist="38100" dir="13500000" algn="br" rotWithShape="0">
                  <a:srgbClr val="000000"/>
                </a:outerShdw>
              </a:effectLst>
            </a:endParaRPr>
          </a:p>
        </p:txBody>
      </p:sp>
      <p:sp>
        <p:nvSpPr>
          <p:cNvPr id="2" name="Metin kutusu 1"/>
          <p:cNvSpPr txBox="1"/>
          <p:nvPr/>
        </p:nvSpPr>
        <p:spPr>
          <a:xfrm>
            <a:off x="179512" y="1412776"/>
            <a:ext cx="6618074" cy="3046988"/>
          </a:xfrm>
          <a:prstGeom prst="rect">
            <a:avLst/>
          </a:prstGeom>
          <a:noFill/>
        </p:spPr>
        <p:txBody>
          <a:bodyPr wrap="square" rtlCol="0">
            <a:spAutoFit/>
          </a:bodyPr>
          <a:lstStyle/>
          <a:p>
            <a:pPr>
              <a:lnSpc>
                <a:spcPct val="200000"/>
              </a:lnSpc>
            </a:pPr>
            <a:r>
              <a:rPr lang="tr-TR" sz="2400" b="1" i="1" dirty="0" smtClean="0">
                <a:solidFill>
                  <a:schemeClr val="tx2"/>
                </a:solidFill>
                <a:effectLst>
                  <a:outerShdw blurRad="38100" dist="38100" dir="2700000" algn="tl">
                    <a:srgbClr val="000000">
                      <a:alpha val="43137"/>
                    </a:srgbClr>
                  </a:outerShdw>
                </a:effectLst>
              </a:rPr>
              <a:t>	</a:t>
            </a:r>
            <a:r>
              <a:rPr lang="tr-TR" sz="2400" b="1" i="1" u="sng" dirty="0" smtClean="0">
                <a:solidFill>
                  <a:schemeClr val="tx2"/>
                </a:solidFill>
                <a:effectLst>
                  <a:outerShdw blurRad="38100" dist="38100" dir="2700000" algn="tl">
                    <a:srgbClr val="000000">
                      <a:alpha val="43137"/>
                    </a:srgbClr>
                  </a:outerShdw>
                </a:effectLst>
              </a:rPr>
              <a:t>Ergenlik Nedir?</a:t>
            </a:r>
          </a:p>
          <a:p>
            <a:pPr>
              <a:lnSpc>
                <a:spcPct val="200000"/>
              </a:lnSpc>
            </a:pPr>
            <a:r>
              <a:rPr lang="tr-TR" dirty="0" smtClean="0">
                <a:solidFill>
                  <a:schemeClr val="tx2"/>
                </a:solidFill>
              </a:rPr>
              <a:t>	Ergenlik, 11–12 yaşlarında başlayıp yirmili yaşların başlangıcına kadar süren, hızlı bedensel, ruhsal, sosyal değişiklikleri içeren dönemin genel adıdır. </a:t>
            </a:r>
          </a:p>
          <a:p>
            <a:pPr>
              <a:lnSpc>
                <a:spcPct val="200000"/>
              </a:lnSpc>
            </a:pPr>
            <a:endParaRPr lang="tr-TR" dirty="0"/>
          </a:p>
        </p:txBody>
      </p:sp>
    </p:spTree>
    <p:extLst>
      <p:ext uri="{BB962C8B-B14F-4D97-AF65-F5344CB8AC3E}">
        <p14:creationId xmlns:p14="http://schemas.microsoft.com/office/powerpoint/2010/main" val="1753211648"/>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35696" y="2276872"/>
            <a:ext cx="7029450" cy="4114800"/>
          </a:xfrm>
        </p:spPr>
        <p:txBody>
          <a:bodyPr/>
          <a:lstStyle/>
          <a:p>
            <a:pPr lvl="0"/>
            <a:r>
              <a:rPr lang="tr-TR" dirty="0">
                <a:solidFill>
                  <a:srgbClr val="000000"/>
                </a:solidFill>
                <a:latin typeface="Times New Roman" pitchFamily="18" charset="0"/>
                <a:cs typeface="Times New Roman" pitchFamily="18" charset="0"/>
              </a:rPr>
              <a:t>Anne babasının beğenileriyle alay eder.</a:t>
            </a:r>
          </a:p>
          <a:p>
            <a:pPr lvl="0"/>
            <a:r>
              <a:rPr lang="tr-TR" dirty="0">
                <a:solidFill>
                  <a:srgbClr val="000000"/>
                </a:solidFill>
                <a:latin typeface="Times New Roman" pitchFamily="18" charset="0"/>
                <a:cs typeface="Times New Roman" pitchFamily="18" charset="0"/>
              </a:rPr>
              <a:t>Anne babasının düşüncelerini eskimiş bulur. Onlardan öğrenecek hiçbir şeyi kalmamış sanır.</a:t>
            </a:r>
          </a:p>
          <a:p>
            <a:pPr lvl="0"/>
            <a:r>
              <a:rPr lang="tr-TR" dirty="0">
                <a:solidFill>
                  <a:srgbClr val="000000"/>
                </a:solidFill>
                <a:latin typeface="Times New Roman" pitchFamily="18" charset="0"/>
                <a:cs typeface="Times New Roman" pitchFamily="18" charset="0"/>
              </a:rPr>
              <a:t>Bu dönemde aileye büyük bir görev düşer. Aile bu davranışların bir süre sonra geçeceğini bilmeli ve sabırlı davranmalıdır.</a:t>
            </a:r>
          </a:p>
          <a:p>
            <a:pPr lvl="0"/>
            <a:r>
              <a:rPr lang="tr-TR" dirty="0">
                <a:solidFill>
                  <a:srgbClr val="000000"/>
                </a:solidFill>
                <a:latin typeface="Times New Roman" pitchFamily="18" charset="0"/>
                <a:cs typeface="Times New Roman" pitchFamily="18" charset="0"/>
              </a:rPr>
              <a:t>Aileyle fikir bazında çatışma , isyankar tutum bu dönemde artar.</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649922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184615"/>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836712"/>
            <a:ext cx="7029450" cy="524488"/>
          </a:xfrm>
        </p:spPr>
        <p:txBody>
          <a:bodyPr>
            <a:normAutofit fontScale="90000"/>
          </a:bodyPr>
          <a:lstStyle/>
          <a:p>
            <a:r>
              <a:rPr lang="tr-TR" sz="32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Ergenlik Döneminde </a:t>
            </a:r>
            <a:r>
              <a:rPr lang="tr-TR" sz="32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Saldırganlık:</a:t>
            </a:r>
            <a:endParaRPr lang="tr-TR" sz="3200"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İçerik Yer Tutucusu 2"/>
          <p:cNvSpPr>
            <a:spLocks noGrp="1"/>
          </p:cNvSpPr>
          <p:nvPr>
            <p:ph idx="1"/>
          </p:nvPr>
        </p:nvSpPr>
        <p:spPr>
          <a:xfrm>
            <a:off x="1259632" y="1700808"/>
            <a:ext cx="7786018" cy="4114800"/>
          </a:xfrm>
        </p:spPr>
        <p:txBody>
          <a:bodyPr>
            <a:noAutofit/>
          </a:bodyPr>
          <a:lstStyle/>
          <a:p>
            <a:r>
              <a:rPr lang="tr-TR" dirty="0">
                <a:solidFill>
                  <a:schemeClr val="tx2"/>
                </a:solidFill>
                <a:latin typeface="Times New Roman" pitchFamily="18" charset="0"/>
                <a:cs typeface="Times New Roman" pitchFamily="18" charset="0"/>
              </a:rPr>
              <a:t>Ergenlik dönemi, insanoğlunun şiddete ve saldırganlığa en yatkın olduğu dönemlerden biridir. İstatistikler, şiddet olaylarının daha çok ergenler tarafından gerçekleştirildiğini ve ergenlerin daha çok suça eğilim gösterdiklerini ortaya koymaktadır. </a:t>
            </a:r>
          </a:p>
          <a:p>
            <a:r>
              <a:rPr lang="tr-TR" dirty="0">
                <a:solidFill>
                  <a:schemeClr val="tx2"/>
                </a:solidFill>
                <a:latin typeface="Times New Roman" pitchFamily="18" charset="0"/>
                <a:cs typeface="Times New Roman" pitchFamily="18" charset="0"/>
              </a:rPr>
              <a:t>Bunun nedenleri çok çeşitlidir. En başta gelen nedenler arasında bu dönemde saldırgan dürtülerde artma olması gelir. Tepkilerin sözden çok eylemler ve davranışlarla gösterilmesi, </a:t>
            </a:r>
            <a:r>
              <a:rPr lang="tr-TR" dirty="0" err="1">
                <a:solidFill>
                  <a:schemeClr val="tx2"/>
                </a:solidFill>
                <a:latin typeface="Times New Roman" pitchFamily="18" charset="0"/>
                <a:cs typeface="Times New Roman" pitchFamily="18" charset="0"/>
              </a:rPr>
              <a:t>hormonal</a:t>
            </a:r>
            <a:r>
              <a:rPr lang="tr-TR" dirty="0">
                <a:solidFill>
                  <a:schemeClr val="tx2"/>
                </a:solidFill>
                <a:latin typeface="Times New Roman" pitchFamily="18" charset="0"/>
                <a:cs typeface="Times New Roman" pitchFamily="18" charset="0"/>
              </a:rPr>
              <a:t> ve biyolojik değişiklikler, fiziksel güç ve enerjideki artış bu durumun diğer nedenleri arasında sayılabilir. </a:t>
            </a:r>
          </a:p>
          <a:p>
            <a:r>
              <a:rPr lang="tr-TR" dirty="0">
                <a:solidFill>
                  <a:schemeClr val="tx2"/>
                </a:solidFill>
                <a:latin typeface="Times New Roman" pitchFamily="18" charset="0"/>
                <a:cs typeface="Times New Roman" pitchFamily="18" charset="0"/>
              </a:rPr>
              <a:t>Ergenlik döneminde suça ve şiddete eğilimde ergenin çocukluk dönemindeki anne-babası ile olan ilişkinin şekli de etkilidir. Çocuklukta ihmal edilen, aşırı katı veya dengesiz, daha çok da fiziksel cezalandırmaya, dayağa dayanan bir disiplin uygulanan çocuklarda ergenlik döneminde bu tip davranışlar daha sık görülmektedir. </a:t>
            </a:r>
          </a:p>
          <a:p>
            <a:endParaRPr lang="tr-TR" dirty="0">
              <a:solidFill>
                <a:schemeClr val="tx2"/>
              </a:solidFill>
              <a:latin typeface="Times New Roman" pitchFamily="18" charset="0"/>
              <a:cs typeface="Times New Roman" pitchFamily="18" charset="0"/>
            </a:endParaRPr>
          </a:p>
        </p:txBody>
      </p:sp>
      <p:pic>
        <p:nvPicPr>
          <p:cNvPr id="4" name="Picture 6" descr="http://t3.gstatic.com/images?q=tbn:ANd9GcSAlw70Z1jcTcb-9zli767_Yu0spo8uNXgAJEE2qp6XcGT60ghqPY16D1B1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
            <a:ext cx="2948816" cy="1457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753938"/>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836712"/>
            <a:ext cx="7029450" cy="524488"/>
          </a:xfrm>
        </p:spPr>
        <p:txBody>
          <a:bodyPr>
            <a:noAutofit/>
          </a:bodyPr>
          <a:lstStyle/>
          <a:p>
            <a:r>
              <a:rPr lang="tr-TR" sz="32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Ergenlik Döneminde Sorumluluk</a:t>
            </a:r>
            <a:endParaRPr lang="tr-TR" sz="3200"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r>
              <a:rPr lang="tr-TR" dirty="0">
                <a:solidFill>
                  <a:schemeClr val="tx2"/>
                </a:solidFill>
                <a:latin typeface="Times New Roman" pitchFamily="18" charset="0"/>
                <a:cs typeface="Times New Roman" pitchFamily="18" charset="0"/>
              </a:rPr>
              <a:t>Ergenlik dönemiyle beraber çocuğun tüm gereksinimleri, davranışları ve ilgi alanları hızlı bir değişime uğrar. Bu nedenle anne-babalarının sorumluluk saydıkları şeylerle ilgilenmezler. </a:t>
            </a:r>
          </a:p>
          <a:p>
            <a:r>
              <a:rPr lang="tr-TR" dirty="0">
                <a:solidFill>
                  <a:schemeClr val="tx2"/>
                </a:solidFill>
                <a:latin typeface="Times New Roman" pitchFamily="18" charset="0"/>
                <a:cs typeface="Times New Roman" pitchFamily="18" charset="0"/>
              </a:rPr>
              <a:t>Ergen-anne-baba çatışmasına neden olan konulardan biri sorumluluktur. Bu dönemde ergen, anne-babası tarafından sorumsuz algılanırken, anne-babanın bu yönde beklentileri ergen tarafından bir baskı ve kişiliğine müdahale olarak algılanır.</a:t>
            </a:r>
          </a:p>
          <a:p>
            <a:r>
              <a:rPr lang="tr-TR" dirty="0">
                <a:solidFill>
                  <a:schemeClr val="tx2"/>
                </a:solidFill>
                <a:latin typeface="Times New Roman" pitchFamily="18" charset="0"/>
                <a:cs typeface="Times New Roman" pitchFamily="18" charset="0"/>
              </a:rPr>
              <a:t>Ergenlik dönemine kadar çocuk, belli bir sorumluluk duygusu kazanamadıysa ergenlikte bu konudaki çatışmalar hem daha yoğun olur, hem de ergenin sorumluluk kazanması güçleşir. </a:t>
            </a:r>
          </a:p>
          <a:p>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904263153"/>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1268760"/>
            <a:ext cx="7714010" cy="4114800"/>
          </a:xfrm>
        </p:spPr>
        <p:txBody>
          <a:bodyPr>
            <a:normAutofit fontScale="92500"/>
          </a:bodyPr>
          <a:lstStyle/>
          <a:p>
            <a:pPr>
              <a:lnSpc>
                <a:spcPct val="150000"/>
              </a:lnSpc>
            </a:pPr>
            <a:r>
              <a:rPr lang="tr-TR" dirty="0">
                <a:solidFill>
                  <a:schemeClr val="tx2"/>
                </a:solidFill>
                <a:latin typeface="Times New Roman" pitchFamily="18" charset="0"/>
                <a:cs typeface="Times New Roman" pitchFamily="18" charset="0"/>
              </a:rPr>
              <a:t>Çocuklarına ergenlik çağından önce hiçbir sorumluluk vermemiş, çocuklarını aşırı koruyucu yetiştirmiş aileler birdenbire sorumlu davranış beklemeye başlarlar. Bu tür ailelerde çocuğun, ergenlik çağından geçerek sorumluluk sahibi yetişkin olmasını beklemek daha zordur.</a:t>
            </a:r>
          </a:p>
          <a:p>
            <a:pPr>
              <a:lnSpc>
                <a:spcPct val="150000"/>
              </a:lnSpc>
            </a:pPr>
            <a:r>
              <a:rPr lang="tr-TR" dirty="0">
                <a:solidFill>
                  <a:schemeClr val="tx2"/>
                </a:solidFill>
                <a:latin typeface="Times New Roman" pitchFamily="18" charset="0"/>
                <a:cs typeface="Times New Roman" pitchFamily="18" charset="0"/>
              </a:rPr>
              <a:t>Kimi zaman ergenler, kendilerine çok çeşitli alanlarda ve çok fazla sorumluluk yüklendiği için sorumsuz davranırlar. Zaten içinde bulunduğu gelişim döneminin özelliğinden dolayı pek çok konuda tepkisel olan ergen, bu konudaki iyi niyetli ve olumlu yaklaşımlara da direnç gösterebilir. </a:t>
            </a:r>
          </a:p>
          <a:p>
            <a:pPr>
              <a:lnSpc>
                <a:spcPct val="150000"/>
              </a:lnSpc>
            </a:pP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153633994"/>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79712" y="1196752"/>
            <a:ext cx="6840760" cy="4536504"/>
          </a:xfrm>
        </p:spPr>
        <p:txBody>
          <a:bodyPr>
            <a:noAutofit/>
          </a:bodyPr>
          <a:lstStyle/>
          <a:p>
            <a:pPr marL="45720" indent="0">
              <a:buNone/>
            </a:pPr>
            <a:r>
              <a:rPr lang="tr-TR" dirty="0">
                <a:solidFill>
                  <a:schemeClr val="tx2"/>
                </a:solidFill>
                <a:latin typeface="Times New Roman" pitchFamily="18" charset="0"/>
                <a:cs typeface="Times New Roman" pitchFamily="18" charset="0"/>
              </a:rPr>
              <a:t>•Ana-babanın arkadaş seçimlerine karışmaları</a:t>
            </a:r>
          </a:p>
          <a:p>
            <a:pPr marL="45720" indent="0">
              <a:buNone/>
            </a:pPr>
            <a:r>
              <a:rPr lang="tr-TR" dirty="0">
                <a:solidFill>
                  <a:schemeClr val="tx2"/>
                </a:solidFill>
                <a:latin typeface="Times New Roman" pitchFamily="18" charset="0"/>
                <a:cs typeface="Times New Roman" pitchFamily="18" charset="0"/>
              </a:rPr>
              <a:t>•Yeni tanıştıkları insanlarla rahat konuşamamak</a:t>
            </a:r>
          </a:p>
          <a:p>
            <a:pPr marL="45720" indent="0">
              <a:buNone/>
            </a:pPr>
            <a:r>
              <a:rPr lang="tr-TR" dirty="0">
                <a:solidFill>
                  <a:schemeClr val="tx2"/>
                </a:solidFill>
                <a:latin typeface="Times New Roman" pitchFamily="18" charset="0"/>
                <a:cs typeface="Times New Roman" pitchFamily="18" charset="0"/>
              </a:rPr>
              <a:t>•İzinsiz dışarı çıkamamak</a:t>
            </a:r>
          </a:p>
          <a:p>
            <a:pPr marL="45720" indent="0">
              <a:buNone/>
            </a:pPr>
            <a:r>
              <a:rPr lang="tr-TR" dirty="0">
                <a:solidFill>
                  <a:schemeClr val="tx2"/>
                </a:solidFill>
                <a:latin typeface="Times New Roman" pitchFamily="18" charset="0"/>
                <a:cs typeface="Times New Roman" pitchFamily="18" charset="0"/>
              </a:rPr>
              <a:t>•Kendine güven duymamak</a:t>
            </a:r>
            <a:r>
              <a:rPr lang="tr-TR" dirty="0" smtClean="0">
                <a:solidFill>
                  <a:schemeClr val="tx2"/>
                </a:solidFill>
                <a:latin typeface="Times New Roman" pitchFamily="18" charset="0"/>
                <a:cs typeface="Times New Roman" pitchFamily="18" charset="0"/>
              </a:rPr>
              <a:t>, sık </a:t>
            </a:r>
            <a:r>
              <a:rPr lang="tr-TR" dirty="0">
                <a:solidFill>
                  <a:schemeClr val="tx2"/>
                </a:solidFill>
                <a:latin typeface="Times New Roman" pitchFamily="18" charset="0"/>
                <a:cs typeface="Times New Roman" pitchFamily="18" charset="0"/>
              </a:rPr>
              <a:t>sık yaptığı hatalardan dolayı utanmak</a:t>
            </a:r>
          </a:p>
          <a:p>
            <a:pPr marL="45720" indent="0">
              <a:buNone/>
            </a:pPr>
            <a:r>
              <a:rPr lang="tr-TR" dirty="0">
                <a:solidFill>
                  <a:schemeClr val="tx2"/>
                </a:solidFill>
                <a:latin typeface="Times New Roman" pitchFamily="18" charset="0"/>
                <a:cs typeface="Times New Roman" pitchFamily="18" charset="0"/>
              </a:rPr>
              <a:t>•Ölüm korkusu</a:t>
            </a:r>
            <a:r>
              <a:rPr lang="tr-TR" dirty="0" smtClean="0">
                <a:solidFill>
                  <a:schemeClr val="tx2"/>
                </a:solidFill>
                <a:latin typeface="Times New Roman" pitchFamily="18" charset="0"/>
                <a:cs typeface="Times New Roman" pitchFamily="18" charset="0"/>
              </a:rPr>
              <a:t>, dini </a:t>
            </a:r>
            <a:r>
              <a:rPr lang="tr-TR" dirty="0">
                <a:solidFill>
                  <a:schemeClr val="tx2"/>
                </a:solidFill>
                <a:latin typeface="Times New Roman" pitchFamily="18" charset="0"/>
                <a:cs typeface="Times New Roman" pitchFamily="18" charset="0"/>
              </a:rPr>
              <a:t>konulara aşırı </a:t>
            </a:r>
            <a:r>
              <a:rPr lang="tr-TR" dirty="0" smtClean="0">
                <a:solidFill>
                  <a:schemeClr val="tx2"/>
                </a:solidFill>
                <a:latin typeface="Times New Roman" pitchFamily="18" charset="0"/>
                <a:cs typeface="Times New Roman" pitchFamily="18" charset="0"/>
              </a:rPr>
              <a:t>eğilim, neyin </a:t>
            </a:r>
            <a:r>
              <a:rPr lang="tr-TR" dirty="0">
                <a:solidFill>
                  <a:schemeClr val="tx2"/>
                </a:solidFill>
                <a:latin typeface="Times New Roman" pitchFamily="18" charset="0"/>
                <a:cs typeface="Times New Roman" pitchFamily="18" charset="0"/>
              </a:rPr>
              <a:t>doğru neyin yanlış olduğunun araştırılması</a:t>
            </a:r>
          </a:p>
          <a:p>
            <a:pPr marL="45720" indent="0">
              <a:buNone/>
            </a:pPr>
            <a:r>
              <a:rPr lang="tr-TR" dirty="0">
                <a:solidFill>
                  <a:schemeClr val="tx2"/>
                </a:solidFill>
                <a:latin typeface="Times New Roman" pitchFamily="18" charset="0"/>
                <a:cs typeface="Times New Roman" pitchFamily="18" charset="0"/>
              </a:rPr>
              <a:t>•Dikkati toplayamamak</a:t>
            </a:r>
            <a:r>
              <a:rPr lang="tr-TR" dirty="0" smtClean="0">
                <a:solidFill>
                  <a:schemeClr val="tx2"/>
                </a:solidFill>
                <a:latin typeface="Times New Roman" pitchFamily="18" charset="0"/>
                <a:cs typeface="Times New Roman" pitchFamily="18" charset="0"/>
              </a:rPr>
              <a:t>, Ders </a:t>
            </a:r>
            <a:r>
              <a:rPr lang="tr-TR" dirty="0">
                <a:solidFill>
                  <a:schemeClr val="tx2"/>
                </a:solidFill>
                <a:latin typeface="Times New Roman" pitchFamily="18" charset="0"/>
                <a:cs typeface="Times New Roman" pitchFamily="18" charset="0"/>
              </a:rPr>
              <a:t>çalışırken zamanını iyi değerlendirememek</a:t>
            </a:r>
          </a:p>
          <a:p>
            <a:pPr marL="45720" indent="0">
              <a:buNone/>
            </a:pPr>
            <a:r>
              <a:rPr lang="tr-TR" dirty="0">
                <a:solidFill>
                  <a:schemeClr val="tx2"/>
                </a:solidFill>
                <a:latin typeface="Times New Roman" pitchFamily="18" charset="0"/>
                <a:cs typeface="Times New Roman" pitchFamily="18" charset="0"/>
              </a:rPr>
              <a:t>•Ders çalışmasını engelleyecek bir çok yan uğraşların </a:t>
            </a:r>
            <a:r>
              <a:rPr lang="tr-TR" dirty="0" smtClean="0">
                <a:solidFill>
                  <a:schemeClr val="tx2"/>
                </a:solidFill>
                <a:latin typeface="Times New Roman" pitchFamily="18" charset="0"/>
                <a:cs typeface="Times New Roman" pitchFamily="18" charset="0"/>
              </a:rPr>
              <a:t>olması</a:t>
            </a:r>
          </a:p>
          <a:p>
            <a:pPr marL="45720" indent="0">
              <a:buNone/>
            </a:pPr>
            <a:r>
              <a:rPr lang="tr-TR" dirty="0">
                <a:solidFill>
                  <a:schemeClr val="tx2"/>
                </a:solidFill>
                <a:latin typeface="Times New Roman" pitchFamily="18" charset="0"/>
                <a:cs typeface="Times New Roman" pitchFamily="18" charset="0"/>
              </a:rPr>
              <a:t>•Çocuk yerine konmak</a:t>
            </a:r>
            <a:r>
              <a:rPr lang="tr-TR" dirty="0" smtClean="0">
                <a:solidFill>
                  <a:schemeClr val="tx2"/>
                </a:solidFill>
                <a:latin typeface="Times New Roman" pitchFamily="18" charset="0"/>
                <a:cs typeface="Times New Roman" pitchFamily="18" charset="0"/>
              </a:rPr>
              <a:t>, ana-babaya </a:t>
            </a:r>
            <a:r>
              <a:rPr lang="tr-TR" dirty="0">
                <a:solidFill>
                  <a:schemeClr val="tx2"/>
                </a:solidFill>
                <a:latin typeface="Times New Roman" pitchFamily="18" charset="0"/>
                <a:cs typeface="Times New Roman" pitchFamily="18" charset="0"/>
              </a:rPr>
              <a:t>karşılık verememek</a:t>
            </a:r>
          </a:p>
          <a:p>
            <a:pPr marL="45720" indent="0">
              <a:buNone/>
            </a:pPr>
            <a:endParaRPr lang="tr-TR" dirty="0">
              <a:solidFill>
                <a:schemeClr val="tx2"/>
              </a:solidFill>
              <a:latin typeface="Times New Roman" pitchFamily="18" charset="0"/>
              <a:cs typeface="Times New Roman" pitchFamily="18" charset="0"/>
            </a:endParaRPr>
          </a:p>
          <a:p>
            <a:pPr marL="45720" indent="0">
              <a:buNone/>
            </a:pPr>
            <a:endParaRPr lang="tr-TR" dirty="0">
              <a:solidFill>
                <a:schemeClr val="tx2"/>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03094">
            <a:off x="1872829" y="-2362129"/>
            <a:ext cx="2910103"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159069"/>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18315918">
            <a:off x="-1125981" y="930527"/>
            <a:ext cx="5904656" cy="740512"/>
          </a:xfrm>
        </p:spPr>
        <p:txBody>
          <a:bodyPr>
            <a:normAutofit/>
          </a:bodyPr>
          <a:lstStyle/>
          <a:p>
            <a:r>
              <a:rPr lang="tr-TR" sz="36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Ergenlerin Şikayetleri</a:t>
            </a:r>
            <a:endParaRPr lang="tr-TR" sz="36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İçerik Yer Tutucusu 2"/>
          <p:cNvSpPr>
            <a:spLocks noGrp="1"/>
          </p:cNvSpPr>
          <p:nvPr>
            <p:ph idx="1"/>
          </p:nvPr>
        </p:nvSpPr>
        <p:spPr>
          <a:xfrm>
            <a:off x="2569631" y="961225"/>
            <a:ext cx="6381378" cy="4114800"/>
          </a:xfrm>
        </p:spPr>
        <p:txBody>
          <a:bodyPr>
            <a:noAutofit/>
          </a:bodyPr>
          <a:lstStyle/>
          <a:p>
            <a:pPr marL="45720" indent="0">
              <a:lnSpc>
                <a:spcPct val="120000"/>
              </a:lnSpc>
              <a:buNone/>
            </a:pPr>
            <a:r>
              <a:rPr lang="tr-TR" dirty="0">
                <a:solidFill>
                  <a:schemeClr val="tx2"/>
                </a:solidFill>
                <a:latin typeface="Times New Roman" pitchFamily="18" charset="0"/>
                <a:cs typeface="Times New Roman" pitchFamily="18" charset="0"/>
              </a:rPr>
              <a:t>•Büyüklerin anlayışsızlığı ve </a:t>
            </a:r>
            <a:r>
              <a:rPr lang="tr-TR" dirty="0" err="1">
                <a:solidFill>
                  <a:schemeClr val="tx2"/>
                </a:solidFill>
                <a:latin typeface="Times New Roman" pitchFamily="18" charset="0"/>
                <a:cs typeface="Times New Roman" pitchFamily="18" charset="0"/>
              </a:rPr>
              <a:t>baskısı,onur</a:t>
            </a:r>
            <a:r>
              <a:rPr lang="tr-TR" dirty="0">
                <a:solidFill>
                  <a:schemeClr val="tx2"/>
                </a:solidFill>
                <a:latin typeface="Times New Roman" pitchFamily="18" charset="0"/>
                <a:cs typeface="Times New Roman" pitchFamily="18" charset="0"/>
              </a:rPr>
              <a:t> kırıcı </a:t>
            </a:r>
            <a:r>
              <a:rPr lang="tr-TR" dirty="0" smtClean="0">
                <a:solidFill>
                  <a:schemeClr val="tx2"/>
                </a:solidFill>
                <a:latin typeface="Times New Roman" pitchFamily="18" charset="0"/>
                <a:cs typeface="Times New Roman" pitchFamily="18" charset="0"/>
              </a:rPr>
              <a:t>davranışlar</a:t>
            </a:r>
            <a:endParaRPr lang="tr-TR" dirty="0">
              <a:solidFill>
                <a:schemeClr val="tx2"/>
              </a:solidFill>
              <a:latin typeface="Times New Roman" pitchFamily="18" charset="0"/>
              <a:cs typeface="Times New Roman" pitchFamily="18" charset="0"/>
            </a:endParaRPr>
          </a:p>
          <a:p>
            <a:pPr marL="45720" indent="0">
              <a:lnSpc>
                <a:spcPct val="120000"/>
              </a:lnSpc>
              <a:buNone/>
            </a:pPr>
            <a:r>
              <a:rPr lang="tr-TR" dirty="0">
                <a:solidFill>
                  <a:schemeClr val="tx2"/>
                </a:solidFill>
                <a:latin typeface="Times New Roman" pitchFamily="18" charset="0"/>
                <a:cs typeface="Times New Roman" pitchFamily="18" charset="0"/>
              </a:rPr>
              <a:t>•Arkadaş edinmede </a:t>
            </a:r>
            <a:r>
              <a:rPr lang="tr-TR" dirty="0" smtClean="0">
                <a:solidFill>
                  <a:schemeClr val="tx2"/>
                </a:solidFill>
                <a:latin typeface="Times New Roman" pitchFamily="18" charset="0"/>
                <a:cs typeface="Times New Roman" pitchFamily="18" charset="0"/>
              </a:rPr>
              <a:t>güçlük</a:t>
            </a:r>
            <a:endParaRPr lang="tr-TR" dirty="0">
              <a:solidFill>
                <a:schemeClr val="tx2"/>
              </a:solidFill>
              <a:latin typeface="Times New Roman" pitchFamily="18" charset="0"/>
              <a:cs typeface="Times New Roman" pitchFamily="18" charset="0"/>
            </a:endParaRPr>
          </a:p>
          <a:p>
            <a:pPr marL="45720" indent="0">
              <a:lnSpc>
                <a:spcPct val="120000"/>
              </a:lnSpc>
              <a:buNone/>
            </a:pPr>
            <a:r>
              <a:rPr lang="tr-TR" dirty="0">
                <a:solidFill>
                  <a:schemeClr val="tx2"/>
                </a:solidFill>
                <a:latin typeface="Times New Roman" pitchFamily="18" charset="0"/>
                <a:cs typeface="Times New Roman" pitchFamily="18" charset="0"/>
              </a:rPr>
              <a:t>•Kız-erkek arkadaşlığının olmaması</a:t>
            </a:r>
            <a:r>
              <a:rPr lang="tr-TR" dirty="0" smtClean="0">
                <a:solidFill>
                  <a:schemeClr val="tx2"/>
                </a:solidFill>
                <a:latin typeface="Times New Roman" pitchFamily="18" charset="0"/>
                <a:cs typeface="Times New Roman" pitchFamily="18" charset="0"/>
              </a:rPr>
              <a:t>,</a:t>
            </a:r>
            <a:endParaRPr lang="tr-TR" dirty="0">
              <a:solidFill>
                <a:schemeClr val="tx2"/>
              </a:solidFill>
              <a:latin typeface="Times New Roman" pitchFamily="18" charset="0"/>
              <a:cs typeface="Times New Roman" pitchFamily="18" charset="0"/>
            </a:endParaRPr>
          </a:p>
          <a:p>
            <a:pPr marL="45720" indent="0">
              <a:lnSpc>
                <a:spcPct val="120000"/>
              </a:lnSpc>
              <a:buNone/>
            </a:pPr>
            <a:r>
              <a:rPr lang="tr-TR" dirty="0">
                <a:solidFill>
                  <a:schemeClr val="tx2"/>
                </a:solidFill>
                <a:latin typeface="Times New Roman" pitchFamily="18" charset="0"/>
                <a:cs typeface="Times New Roman" pitchFamily="18" charset="0"/>
              </a:rPr>
              <a:t>•Kız erkek arkadaşlığının aile ve çevre tarafından anlaşılmaması ve karşı </a:t>
            </a:r>
            <a:r>
              <a:rPr lang="tr-TR" dirty="0" smtClean="0">
                <a:solidFill>
                  <a:schemeClr val="tx2"/>
                </a:solidFill>
                <a:latin typeface="Times New Roman" pitchFamily="18" charset="0"/>
                <a:cs typeface="Times New Roman" pitchFamily="18" charset="0"/>
              </a:rPr>
              <a:t>çıkılması</a:t>
            </a:r>
            <a:endParaRPr lang="tr-TR" dirty="0">
              <a:solidFill>
                <a:schemeClr val="tx2"/>
              </a:solidFill>
              <a:latin typeface="Times New Roman" pitchFamily="18" charset="0"/>
              <a:cs typeface="Times New Roman" pitchFamily="18" charset="0"/>
            </a:endParaRPr>
          </a:p>
          <a:p>
            <a:pPr marL="45720" indent="0">
              <a:lnSpc>
                <a:spcPct val="120000"/>
              </a:lnSpc>
              <a:buNone/>
            </a:pPr>
            <a:r>
              <a:rPr lang="tr-TR" dirty="0">
                <a:solidFill>
                  <a:schemeClr val="tx2"/>
                </a:solidFill>
                <a:latin typeface="Times New Roman" pitchFamily="18" charset="0"/>
                <a:cs typeface="Times New Roman" pitchFamily="18" charset="0"/>
              </a:rPr>
              <a:t>•Boş zamanlarını etkin bir biçimde değerlendirecekleri </a:t>
            </a:r>
            <a:r>
              <a:rPr lang="tr-TR" dirty="0" err="1">
                <a:solidFill>
                  <a:schemeClr val="tx2"/>
                </a:solidFill>
                <a:latin typeface="Times New Roman" pitchFamily="18" charset="0"/>
                <a:cs typeface="Times New Roman" pitchFamily="18" charset="0"/>
              </a:rPr>
              <a:t>yerlerin,olanakların</a:t>
            </a:r>
            <a:r>
              <a:rPr lang="tr-TR" dirty="0">
                <a:solidFill>
                  <a:schemeClr val="tx2"/>
                </a:solidFill>
                <a:latin typeface="Times New Roman" pitchFamily="18" charset="0"/>
                <a:cs typeface="Times New Roman" pitchFamily="18" charset="0"/>
              </a:rPr>
              <a:t> </a:t>
            </a:r>
            <a:r>
              <a:rPr lang="tr-TR" dirty="0" smtClean="0">
                <a:solidFill>
                  <a:schemeClr val="tx2"/>
                </a:solidFill>
                <a:latin typeface="Times New Roman" pitchFamily="18" charset="0"/>
                <a:cs typeface="Times New Roman" pitchFamily="18" charset="0"/>
              </a:rPr>
              <a:t>olmaması</a:t>
            </a:r>
            <a:endParaRPr lang="tr-TR" dirty="0">
              <a:solidFill>
                <a:schemeClr val="tx2"/>
              </a:solidFill>
              <a:latin typeface="Times New Roman" pitchFamily="18" charset="0"/>
              <a:cs typeface="Times New Roman" pitchFamily="18" charset="0"/>
            </a:endParaRPr>
          </a:p>
          <a:p>
            <a:pPr marL="45720" indent="0">
              <a:lnSpc>
                <a:spcPct val="120000"/>
              </a:lnSpc>
              <a:buNone/>
            </a:pPr>
            <a:r>
              <a:rPr lang="tr-TR" dirty="0">
                <a:solidFill>
                  <a:schemeClr val="tx2"/>
                </a:solidFill>
                <a:latin typeface="Times New Roman" pitchFamily="18" charset="0"/>
                <a:cs typeface="Times New Roman" pitchFamily="18" charset="0"/>
              </a:rPr>
              <a:t>•Evde ve okulda dayağın bir eğitim aracı olarak </a:t>
            </a:r>
            <a:r>
              <a:rPr lang="tr-TR" dirty="0" smtClean="0">
                <a:solidFill>
                  <a:schemeClr val="tx2"/>
                </a:solidFill>
                <a:latin typeface="Times New Roman" pitchFamily="18" charset="0"/>
                <a:cs typeface="Times New Roman" pitchFamily="18" charset="0"/>
              </a:rPr>
              <a:t>kullanılması</a:t>
            </a:r>
            <a:endParaRPr lang="tr-TR" dirty="0">
              <a:solidFill>
                <a:schemeClr val="tx2"/>
              </a:solidFill>
              <a:latin typeface="Times New Roman" pitchFamily="18" charset="0"/>
              <a:cs typeface="Times New Roman" pitchFamily="18" charset="0"/>
            </a:endParaRPr>
          </a:p>
          <a:p>
            <a:pPr marL="45720" indent="0">
              <a:lnSpc>
                <a:spcPct val="120000"/>
              </a:lnSpc>
              <a:buNone/>
            </a:pPr>
            <a:r>
              <a:rPr lang="tr-TR" dirty="0">
                <a:solidFill>
                  <a:schemeClr val="tx2"/>
                </a:solidFill>
                <a:latin typeface="Times New Roman" pitchFamily="18" charset="0"/>
                <a:cs typeface="Times New Roman" pitchFamily="18" charset="0"/>
              </a:rPr>
              <a:t>•Cinsel sorunlarını aile üyeleriyle </a:t>
            </a:r>
            <a:r>
              <a:rPr lang="tr-TR" dirty="0" smtClean="0">
                <a:solidFill>
                  <a:schemeClr val="tx2"/>
                </a:solidFill>
                <a:latin typeface="Times New Roman" pitchFamily="18" charset="0"/>
                <a:cs typeface="Times New Roman" pitchFamily="18" charset="0"/>
              </a:rPr>
              <a:t>konuşamamak</a:t>
            </a: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436590690"/>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620688"/>
            <a:ext cx="7029450" cy="668504"/>
          </a:xfrm>
        </p:spPr>
        <p:txBody>
          <a:bodyPr>
            <a:normAutofit/>
          </a:bodyPr>
          <a:lstStyle/>
          <a:p>
            <a:r>
              <a:rPr lang="tr-TR" sz="32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Ailelerin Şikayetleri</a:t>
            </a:r>
            <a:endParaRPr lang="tr-TR" sz="32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İçerik Yer Tutucusu 2"/>
          <p:cNvSpPr>
            <a:spLocks noGrp="1"/>
          </p:cNvSpPr>
          <p:nvPr>
            <p:ph idx="1"/>
          </p:nvPr>
        </p:nvSpPr>
        <p:spPr>
          <a:xfrm>
            <a:off x="1691680" y="1484784"/>
            <a:ext cx="7272808" cy="4114800"/>
          </a:xfrm>
        </p:spPr>
        <p:txBody>
          <a:bodyPr>
            <a:noAutofit/>
          </a:bodyPr>
          <a:lstStyle/>
          <a:p>
            <a:r>
              <a:rPr lang="tr-TR" dirty="0">
                <a:solidFill>
                  <a:schemeClr val="tx2"/>
                </a:solidFill>
                <a:latin typeface="Times New Roman" pitchFamily="18" charset="0"/>
                <a:cs typeface="Times New Roman" pitchFamily="18" charset="0"/>
              </a:rPr>
              <a:t>Hırçınlaştı. Ders çalışmıyor. Sorumluluk duygusu yok. Canım sıkılıyor diyor. En küçük isteklerini sert bir dille bildiriyor. Kardeşlerini kızdırmaktan zevk alıyor</a:t>
            </a:r>
            <a:r>
              <a:rPr lang="tr-TR" dirty="0" smtClean="0">
                <a:solidFill>
                  <a:schemeClr val="tx2"/>
                </a:solidFill>
                <a:latin typeface="Times New Roman" pitchFamily="18" charset="0"/>
                <a:cs typeface="Times New Roman" pitchFamily="18" charset="0"/>
              </a:rPr>
              <a:t>.</a:t>
            </a:r>
            <a:endParaRPr lang="tr-TR" dirty="0">
              <a:solidFill>
                <a:schemeClr val="tx2"/>
              </a:solidFill>
              <a:latin typeface="Times New Roman" pitchFamily="18" charset="0"/>
              <a:cs typeface="Times New Roman" pitchFamily="18" charset="0"/>
            </a:endParaRPr>
          </a:p>
          <a:p>
            <a:r>
              <a:rPr lang="tr-TR" dirty="0" smtClean="0">
                <a:solidFill>
                  <a:schemeClr val="tx2"/>
                </a:solidFill>
                <a:latin typeface="Times New Roman" pitchFamily="18" charset="0"/>
                <a:cs typeface="Times New Roman" pitchFamily="18" charset="0"/>
              </a:rPr>
              <a:t>Okuduğunu </a:t>
            </a:r>
            <a:r>
              <a:rPr lang="tr-TR" dirty="0">
                <a:solidFill>
                  <a:schemeClr val="tx2"/>
                </a:solidFill>
                <a:latin typeface="Times New Roman" pitchFamily="18" charset="0"/>
                <a:cs typeface="Times New Roman" pitchFamily="18" charset="0"/>
              </a:rPr>
              <a:t>anlamıyor gibi. Durgunlaştı</a:t>
            </a:r>
            <a:r>
              <a:rPr lang="tr-TR" dirty="0" smtClean="0">
                <a:solidFill>
                  <a:schemeClr val="tx2"/>
                </a:solidFill>
                <a:latin typeface="Times New Roman" pitchFamily="18" charset="0"/>
                <a:cs typeface="Times New Roman" pitchFamily="18" charset="0"/>
              </a:rPr>
              <a:t>, dalgınlaştı</a:t>
            </a:r>
            <a:r>
              <a:rPr lang="tr-TR" dirty="0">
                <a:solidFill>
                  <a:schemeClr val="tx2"/>
                </a:solidFill>
                <a:latin typeface="Times New Roman" pitchFamily="18" charset="0"/>
                <a:cs typeface="Times New Roman" pitchFamily="18" charset="0"/>
              </a:rPr>
              <a:t>. Çabuk karamsarlığa düşüyor. Ara sıra hiç yoktan huysuzlaşıyor. Sert karşılıklar veriyor</a:t>
            </a:r>
            <a:r>
              <a:rPr lang="tr-TR" dirty="0" smtClean="0">
                <a:solidFill>
                  <a:schemeClr val="tx2"/>
                </a:solidFill>
                <a:latin typeface="Times New Roman" pitchFamily="18" charset="0"/>
                <a:cs typeface="Times New Roman" pitchFamily="18" charset="0"/>
              </a:rPr>
              <a:t>.</a:t>
            </a:r>
            <a:endParaRPr lang="tr-TR" dirty="0">
              <a:solidFill>
                <a:schemeClr val="tx2"/>
              </a:solidFill>
              <a:latin typeface="Times New Roman" pitchFamily="18" charset="0"/>
              <a:cs typeface="Times New Roman" pitchFamily="18" charset="0"/>
            </a:endParaRPr>
          </a:p>
          <a:p>
            <a:r>
              <a:rPr lang="tr-TR" dirty="0" smtClean="0">
                <a:solidFill>
                  <a:schemeClr val="tx2"/>
                </a:solidFill>
                <a:latin typeface="Times New Roman" pitchFamily="18" charset="0"/>
                <a:cs typeface="Times New Roman" pitchFamily="18" charset="0"/>
              </a:rPr>
              <a:t>İleri </a:t>
            </a:r>
            <a:r>
              <a:rPr lang="tr-TR" dirty="0">
                <a:solidFill>
                  <a:schemeClr val="tx2"/>
                </a:solidFill>
                <a:latin typeface="Times New Roman" pitchFamily="18" charset="0"/>
                <a:cs typeface="Times New Roman" pitchFamily="18" charset="0"/>
              </a:rPr>
              <a:t>derecede alıngan. Derslerinde gene başarılı ama oyuna</a:t>
            </a:r>
            <a:r>
              <a:rPr lang="tr-TR" dirty="0" smtClean="0">
                <a:solidFill>
                  <a:schemeClr val="tx2"/>
                </a:solidFill>
                <a:latin typeface="Times New Roman" pitchFamily="18" charset="0"/>
                <a:cs typeface="Times New Roman" pitchFamily="18" charset="0"/>
              </a:rPr>
              <a:t>, eğlenceye </a:t>
            </a:r>
            <a:r>
              <a:rPr lang="tr-TR" dirty="0">
                <a:solidFill>
                  <a:schemeClr val="tx2"/>
                </a:solidFill>
                <a:latin typeface="Times New Roman" pitchFamily="18" charset="0"/>
                <a:cs typeface="Times New Roman" pitchFamily="18" charset="0"/>
              </a:rPr>
              <a:t>çok düştü. Olur olmaz her şeye ağlıyor. Evde huzursuz dışarıda sıkılgan</a:t>
            </a:r>
            <a:r>
              <a:rPr lang="tr-TR" dirty="0" smtClean="0">
                <a:solidFill>
                  <a:schemeClr val="tx2"/>
                </a:solidFill>
                <a:latin typeface="Times New Roman" pitchFamily="18" charset="0"/>
                <a:cs typeface="Times New Roman" pitchFamily="18" charset="0"/>
              </a:rPr>
              <a:t>.</a:t>
            </a:r>
            <a:endParaRPr lang="tr-TR" dirty="0">
              <a:solidFill>
                <a:schemeClr val="tx2"/>
              </a:solidFill>
              <a:latin typeface="Times New Roman" pitchFamily="18" charset="0"/>
              <a:cs typeface="Times New Roman" pitchFamily="18" charset="0"/>
            </a:endParaRPr>
          </a:p>
          <a:p>
            <a:r>
              <a:rPr lang="tr-TR" dirty="0" smtClean="0">
                <a:solidFill>
                  <a:schemeClr val="tx2"/>
                </a:solidFill>
                <a:latin typeface="Times New Roman" pitchFamily="18" charset="0"/>
                <a:cs typeface="Times New Roman" pitchFamily="18" charset="0"/>
              </a:rPr>
              <a:t>Her </a:t>
            </a:r>
            <a:r>
              <a:rPr lang="tr-TR" dirty="0">
                <a:solidFill>
                  <a:schemeClr val="tx2"/>
                </a:solidFill>
                <a:latin typeface="Times New Roman" pitchFamily="18" charset="0"/>
                <a:cs typeface="Times New Roman" pitchFamily="18" charset="0"/>
              </a:rPr>
              <a:t>istediğini yaptırmak istiyor. Aşırı süsleniyor. Siz bana karışmazsınız diyor. Babasından çekindiği için dolambaçlı yollara sapıyor</a:t>
            </a:r>
            <a:r>
              <a:rPr lang="tr-TR" dirty="0" smtClean="0">
                <a:solidFill>
                  <a:schemeClr val="tx2"/>
                </a:solidFill>
                <a:latin typeface="Times New Roman" pitchFamily="18" charset="0"/>
                <a:cs typeface="Times New Roman" pitchFamily="18" charset="0"/>
              </a:rPr>
              <a:t>.</a:t>
            </a: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027313268"/>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908720"/>
            <a:ext cx="7344816" cy="4114800"/>
          </a:xfrm>
        </p:spPr>
        <p:txBody>
          <a:bodyPr>
            <a:noAutofit/>
          </a:bodyPr>
          <a:lstStyle/>
          <a:p>
            <a:r>
              <a:rPr lang="tr-TR" dirty="0" smtClean="0">
                <a:solidFill>
                  <a:schemeClr val="tx2"/>
                </a:solidFill>
                <a:latin typeface="Times New Roman" pitchFamily="18" charset="0"/>
                <a:cs typeface="Times New Roman" pitchFamily="18" charset="0"/>
              </a:rPr>
              <a:t>Derslerinde </a:t>
            </a:r>
            <a:r>
              <a:rPr lang="tr-TR" dirty="0">
                <a:solidFill>
                  <a:schemeClr val="tx2"/>
                </a:solidFill>
                <a:latin typeface="Times New Roman" pitchFamily="18" charset="0"/>
                <a:cs typeface="Times New Roman" pitchFamily="18" charset="0"/>
              </a:rPr>
              <a:t>başarılı. Hiç sorun çıkartmayan bir çocuk. İki kez okula gitmemiş. Arkadaşlarıyla gezmiş. Sorunca yalan söyledi. Bu davranışı bizi çok şaşırttı.</a:t>
            </a:r>
          </a:p>
          <a:p>
            <a:endParaRPr lang="tr-TR" dirty="0">
              <a:solidFill>
                <a:schemeClr val="tx2"/>
              </a:solidFill>
              <a:latin typeface="Times New Roman" pitchFamily="18" charset="0"/>
              <a:cs typeface="Times New Roman" pitchFamily="18" charset="0"/>
            </a:endParaRPr>
          </a:p>
          <a:p>
            <a:r>
              <a:rPr lang="tr-TR" dirty="0" smtClean="0">
                <a:solidFill>
                  <a:schemeClr val="tx2"/>
                </a:solidFill>
                <a:latin typeface="Times New Roman" pitchFamily="18" charset="0"/>
                <a:cs typeface="Times New Roman" pitchFamily="18" charset="0"/>
              </a:rPr>
              <a:t>Çok </a:t>
            </a:r>
            <a:r>
              <a:rPr lang="tr-TR" dirty="0">
                <a:solidFill>
                  <a:schemeClr val="tx2"/>
                </a:solidFill>
                <a:latin typeface="Times New Roman" pitchFamily="18" charset="0"/>
                <a:cs typeface="Times New Roman" pitchFamily="18" charset="0"/>
              </a:rPr>
              <a:t>harçlık istiyor. Çok geziyor</a:t>
            </a:r>
            <a:r>
              <a:rPr lang="tr-TR" dirty="0" smtClean="0">
                <a:solidFill>
                  <a:schemeClr val="tx2"/>
                </a:solidFill>
                <a:latin typeface="Times New Roman" pitchFamily="18" charset="0"/>
                <a:cs typeface="Times New Roman" pitchFamily="18" charset="0"/>
              </a:rPr>
              <a:t>, eve </a:t>
            </a:r>
            <a:r>
              <a:rPr lang="tr-TR" dirty="0">
                <a:solidFill>
                  <a:schemeClr val="tx2"/>
                </a:solidFill>
                <a:latin typeface="Times New Roman" pitchFamily="18" charset="0"/>
                <a:cs typeface="Times New Roman" pitchFamily="18" charset="0"/>
              </a:rPr>
              <a:t>girmek istemiyor. Spora çok düştü. Derslerine boş veriyor. Banyoya sokamıyoruz. Ellerini bile yıkatmıyoruz. Saçını kestiremiyoruz</a:t>
            </a:r>
          </a:p>
          <a:p>
            <a:endParaRPr lang="tr-TR" dirty="0">
              <a:solidFill>
                <a:schemeClr val="tx2"/>
              </a:solidFill>
              <a:latin typeface="Times New Roman" pitchFamily="18" charset="0"/>
              <a:cs typeface="Times New Roman" pitchFamily="18" charset="0"/>
            </a:endParaRPr>
          </a:p>
          <a:p>
            <a:r>
              <a:rPr lang="tr-TR" dirty="0" smtClean="0">
                <a:solidFill>
                  <a:schemeClr val="tx2"/>
                </a:solidFill>
                <a:latin typeface="Times New Roman" pitchFamily="18" charset="0"/>
                <a:cs typeface="Times New Roman" pitchFamily="18" charset="0"/>
              </a:rPr>
              <a:t>Son </a:t>
            </a:r>
            <a:r>
              <a:rPr lang="tr-TR" dirty="0">
                <a:solidFill>
                  <a:schemeClr val="tx2"/>
                </a:solidFill>
                <a:latin typeface="Times New Roman" pitchFamily="18" charset="0"/>
                <a:cs typeface="Times New Roman" pitchFamily="18" charset="0"/>
              </a:rPr>
              <a:t>derece asi ve hırçın olmaya başladı. Başına buyruk olmak istiyor. Dayak</a:t>
            </a:r>
            <a:r>
              <a:rPr lang="tr-TR" dirty="0" smtClean="0">
                <a:solidFill>
                  <a:schemeClr val="tx2"/>
                </a:solidFill>
                <a:latin typeface="Times New Roman" pitchFamily="18" charset="0"/>
                <a:cs typeface="Times New Roman" pitchFamily="18" charset="0"/>
              </a:rPr>
              <a:t>, kötü </a:t>
            </a:r>
            <a:r>
              <a:rPr lang="tr-TR" dirty="0">
                <a:solidFill>
                  <a:schemeClr val="tx2"/>
                </a:solidFill>
                <a:latin typeface="Times New Roman" pitchFamily="18" charset="0"/>
                <a:cs typeface="Times New Roman" pitchFamily="18" charset="0"/>
              </a:rPr>
              <a:t>söz</a:t>
            </a:r>
            <a:r>
              <a:rPr lang="tr-TR" dirty="0" smtClean="0">
                <a:solidFill>
                  <a:schemeClr val="tx2"/>
                </a:solidFill>
                <a:latin typeface="Times New Roman" pitchFamily="18" charset="0"/>
                <a:cs typeface="Times New Roman" pitchFamily="18" charset="0"/>
              </a:rPr>
              <a:t>, tatlı </a:t>
            </a:r>
            <a:r>
              <a:rPr lang="tr-TR" dirty="0">
                <a:solidFill>
                  <a:schemeClr val="tx2"/>
                </a:solidFill>
                <a:latin typeface="Times New Roman" pitchFamily="18" charset="0"/>
                <a:cs typeface="Times New Roman" pitchFamily="18" charset="0"/>
              </a:rPr>
              <a:t>söz hiçbiri sonuç vermiyor. Bir psikologla mı </a:t>
            </a:r>
            <a:r>
              <a:rPr lang="tr-TR" dirty="0" smtClean="0">
                <a:solidFill>
                  <a:schemeClr val="tx2"/>
                </a:solidFill>
                <a:latin typeface="Times New Roman" pitchFamily="18" charset="0"/>
                <a:cs typeface="Times New Roman" pitchFamily="18" charset="0"/>
              </a:rPr>
              <a:t>görüşmeliyim?</a:t>
            </a: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241076171"/>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764704"/>
            <a:ext cx="4932064" cy="596496"/>
          </a:xfrm>
        </p:spPr>
        <p:txBody>
          <a:bodyPr>
            <a:normAutofit/>
          </a:bodyPr>
          <a:lstStyle/>
          <a:p>
            <a:r>
              <a:rPr lang="tr-TR" sz="3600" b="1" i="1" dirty="0" smtClean="0">
                <a:solidFill>
                  <a:schemeClr val="tx2"/>
                </a:solidFill>
                <a:effectLst>
                  <a:outerShdw blurRad="38100" dist="38100" dir="2700000" algn="tl">
                    <a:srgbClr val="000000">
                      <a:alpha val="43137"/>
                    </a:srgbClr>
                  </a:outerShdw>
                </a:effectLst>
                <a:latin typeface="Algerian" pitchFamily="82" charset="0"/>
              </a:rPr>
              <a:t>Ailelere Öneriler:</a:t>
            </a:r>
            <a:endParaRPr lang="tr-TR" sz="3600" b="1" i="1" dirty="0">
              <a:solidFill>
                <a:schemeClr val="tx2"/>
              </a:solidFill>
              <a:effectLst>
                <a:outerShdw blurRad="38100" dist="38100" dir="2700000" algn="tl">
                  <a:srgbClr val="000000">
                    <a:alpha val="43137"/>
                  </a:srgbClr>
                </a:outerShdw>
              </a:effectLst>
              <a:latin typeface="Algerian" pitchFamily="82" charset="0"/>
            </a:endParaRPr>
          </a:p>
        </p:txBody>
      </p:sp>
      <p:sp>
        <p:nvSpPr>
          <p:cNvPr id="3" name="İçerik Yer Tutucusu 2"/>
          <p:cNvSpPr>
            <a:spLocks noGrp="1"/>
          </p:cNvSpPr>
          <p:nvPr>
            <p:ph idx="1"/>
          </p:nvPr>
        </p:nvSpPr>
        <p:spPr>
          <a:xfrm>
            <a:off x="467544" y="1916832"/>
            <a:ext cx="8218066" cy="4114800"/>
          </a:xfrm>
        </p:spPr>
        <p:txBody>
          <a:bodyPr>
            <a:normAutofit/>
          </a:bodyPr>
          <a:lstStyle/>
          <a:p>
            <a:pPr lvl="0">
              <a:lnSpc>
                <a:spcPct val="150000"/>
              </a:lnSpc>
              <a:buFont typeface="Wingdings" pitchFamily="2" charset="2"/>
              <a:buChar char="Ø"/>
            </a:pPr>
            <a:r>
              <a:rPr lang="tr-TR" dirty="0">
                <a:solidFill>
                  <a:srgbClr val="000000"/>
                </a:solidFill>
                <a:latin typeface="Times New Roman" pitchFamily="18" charset="0"/>
                <a:cs typeface="Times New Roman" pitchFamily="18" charset="0"/>
              </a:rPr>
              <a:t>Şüphesiz ki ergenlik döneminde başarılması gereken en önemli görev, ergenin çocukluktan yetişkinliğe doğru yol aldığı bu süreçte aileden sağlıklı bir şekilde ayrılmanın başarılmasıdır. Aileler bu süreçte çocuklarını kendi zamanlarının </a:t>
            </a:r>
            <a:r>
              <a:rPr lang="tr-TR" dirty="0" err="1">
                <a:solidFill>
                  <a:srgbClr val="000000"/>
                </a:solidFill>
                <a:latin typeface="Times New Roman" pitchFamily="18" charset="0"/>
                <a:cs typeface="Times New Roman" pitchFamily="18" charset="0"/>
              </a:rPr>
              <a:t>usüllerine</a:t>
            </a:r>
            <a:r>
              <a:rPr lang="tr-TR" dirty="0">
                <a:solidFill>
                  <a:srgbClr val="000000"/>
                </a:solidFill>
                <a:latin typeface="Times New Roman" pitchFamily="18" charset="0"/>
                <a:cs typeface="Times New Roman" pitchFamily="18" charset="0"/>
              </a:rPr>
              <a:t> göre değil çocuklarının zamanlarının doğru ve uygun olan </a:t>
            </a:r>
            <a:r>
              <a:rPr lang="tr-TR" dirty="0" err="1">
                <a:solidFill>
                  <a:srgbClr val="000000"/>
                </a:solidFill>
                <a:latin typeface="Times New Roman" pitchFamily="18" charset="0"/>
                <a:cs typeface="Times New Roman" pitchFamily="18" charset="0"/>
              </a:rPr>
              <a:t>usüllerine</a:t>
            </a:r>
            <a:r>
              <a:rPr lang="tr-TR" dirty="0">
                <a:solidFill>
                  <a:srgbClr val="000000"/>
                </a:solidFill>
                <a:latin typeface="Times New Roman" pitchFamily="18" charset="0"/>
                <a:cs typeface="Times New Roman" pitchFamily="18" charset="0"/>
              </a:rPr>
              <a:t> göre yetiştirmeleri ve onların artık bir birey olduklarını kabul etmeleri doğru bir yaklaşım olacaktır. </a:t>
            </a:r>
          </a:p>
          <a:p>
            <a:pPr marL="45720" indent="0">
              <a:lnSpc>
                <a:spcPct val="120000"/>
              </a:lnSpc>
              <a:buNone/>
            </a:pPr>
            <a:endParaRPr lang="tr-TR" dirty="0"/>
          </a:p>
        </p:txBody>
      </p:sp>
    </p:spTree>
    <p:extLst>
      <p:ext uri="{BB962C8B-B14F-4D97-AF65-F5344CB8AC3E}">
        <p14:creationId xmlns:p14="http://schemas.microsoft.com/office/powerpoint/2010/main" val="371595101"/>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268760"/>
            <a:ext cx="7344816" cy="4114800"/>
          </a:xfrm>
        </p:spPr>
        <p:txBody>
          <a:bodyPr/>
          <a:lstStyle/>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 </a:t>
            </a:r>
            <a:r>
              <a:rPr lang="tr-TR" dirty="0">
                <a:solidFill>
                  <a:schemeClr val="tx2"/>
                </a:solidFill>
                <a:latin typeface="Times New Roman" pitchFamily="18" charset="0"/>
                <a:cs typeface="Times New Roman" pitchFamily="18" charset="0"/>
              </a:rPr>
              <a:t>Geçmiş yıllarda kabul gören anne-babanın çocuğuyla ‘arkadaş gibi’ olması fikri artık geçerliliğini kaybetmiştir. Çocuklara arkadaş gibi davranılmasının beklendiği üzere ilişkinin daha sıcak ve samimi olmasını sağlamamakta aksine anne-baba ile ergen arasında sınır ihlalleri nedeniyle çeşitli sorunlar yaşanmasına neden olmaktadır.</a:t>
            </a:r>
          </a:p>
          <a:p>
            <a:pPr>
              <a:lnSpc>
                <a:spcPct val="150000"/>
              </a:lnSpc>
            </a:pP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6222297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73784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764704"/>
            <a:ext cx="7632848" cy="4680520"/>
          </a:xfrm>
        </p:spPr>
        <p:txBody>
          <a:bodyPr>
            <a:noAutofit/>
          </a:bodyPr>
          <a:lstStyle/>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Evde </a:t>
            </a:r>
            <a:r>
              <a:rPr lang="tr-TR" dirty="0">
                <a:solidFill>
                  <a:schemeClr val="tx2"/>
                </a:solidFill>
                <a:latin typeface="Times New Roman" pitchFamily="18" charset="0"/>
                <a:cs typeface="Times New Roman" pitchFamily="18" charset="0"/>
              </a:rPr>
              <a:t>ebeveynlerden birisinin çocukla koalisyon yapıp diğer ebeveyni dışlaması ya da ‘Aman, annen/baban duymasın bu mesele aramızda kalsın.’ şeklindeki yaklaşımlar çocukta hangi ebeveyne isteklerini kabul ettirebiliyorsa ona yaklaşmasına neden olmakta ve bu da bireyin çıkarcı davranışlara yönelmesine neden olabilmektedir. </a:t>
            </a:r>
            <a:endParaRPr lang="tr-TR" dirty="0" smtClean="0">
              <a:solidFill>
                <a:schemeClr val="tx2"/>
              </a:solidFill>
              <a:latin typeface="Times New Roman" pitchFamily="18" charset="0"/>
              <a:cs typeface="Times New Roman" pitchFamily="18" charset="0"/>
            </a:endParaRPr>
          </a:p>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Her </a:t>
            </a:r>
            <a:r>
              <a:rPr lang="tr-TR" dirty="0">
                <a:solidFill>
                  <a:schemeClr val="tx2"/>
                </a:solidFill>
                <a:latin typeface="Times New Roman" pitchFamily="18" charset="0"/>
                <a:cs typeface="Times New Roman" pitchFamily="18" charset="0"/>
              </a:rPr>
              <a:t>şeye hayır ya da her şeye evet diyen çocukların her ikisi de istenmeyen durumlardır. </a:t>
            </a:r>
            <a:endParaRPr lang="tr-TR" dirty="0" smtClean="0">
              <a:solidFill>
                <a:schemeClr val="tx2"/>
              </a:solidFill>
              <a:latin typeface="Times New Roman" pitchFamily="18" charset="0"/>
              <a:cs typeface="Times New Roman" pitchFamily="18" charset="0"/>
            </a:endParaRPr>
          </a:p>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Birey </a:t>
            </a:r>
            <a:r>
              <a:rPr lang="tr-TR" dirty="0">
                <a:solidFill>
                  <a:schemeClr val="tx2"/>
                </a:solidFill>
                <a:latin typeface="Times New Roman" pitchFamily="18" charset="0"/>
                <a:cs typeface="Times New Roman" pitchFamily="18" charset="0"/>
              </a:rPr>
              <a:t>olma sürecinde sancılar içinde olan çocuklara neye evet neye hayır diyecekleri onlara karşı gösterilen tutarlı bir anlayışla mümkün olacaktır.</a:t>
            </a:r>
          </a:p>
          <a:p>
            <a:pPr>
              <a:lnSpc>
                <a:spcPct val="150000"/>
              </a:lnSpc>
            </a:pP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981662001"/>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7664" y="1124744"/>
            <a:ext cx="7029450" cy="4114800"/>
          </a:xfrm>
        </p:spPr>
        <p:txBody>
          <a:bodyPr>
            <a:normAutofit/>
          </a:bodyPr>
          <a:lstStyle/>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Dönem </a:t>
            </a:r>
            <a:r>
              <a:rPr lang="tr-TR" dirty="0">
                <a:solidFill>
                  <a:schemeClr val="tx2"/>
                </a:solidFill>
                <a:latin typeface="Times New Roman" pitchFamily="18" charset="0"/>
                <a:cs typeface="Times New Roman" pitchFamily="18" charset="0"/>
              </a:rPr>
              <a:t>boyunca ergenler ailelerinden uzaklaşıp arkadaşlarına yakınlaşırlar. Bu süreçte ergenin arkadaşları hakkında ailelerin kullandığı olumsuz ifadeler ergenin anne- babadan uzaklaşmasına neden olmaktadır</a:t>
            </a:r>
            <a:r>
              <a:rPr lang="tr-TR" dirty="0" smtClean="0">
                <a:solidFill>
                  <a:schemeClr val="tx2"/>
                </a:solidFill>
                <a:latin typeface="Times New Roman" pitchFamily="18" charset="0"/>
                <a:cs typeface="Times New Roman" pitchFamily="18" charset="0"/>
              </a:rPr>
              <a:t>.. </a:t>
            </a:r>
            <a:r>
              <a:rPr lang="tr-TR" dirty="0">
                <a:solidFill>
                  <a:schemeClr val="tx2"/>
                </a:solidFill>
                <a:latin typeface="Times New Roman" pitchFamily="18" charset="0"/>
                <a:cs typeface="Times New Roman" pitchFamily="18" charset="0"/>
              </a:rPr>
              <a:t>Ergenlerin bu süreçte hata yapmalarına kontrollü olarak izin verilmeli, ergen zarar gördüğünde ‘Ben sana söylemiştim!’ yerine ‘Anlatmak istersen dinlerim, seni anlıyorum.’ şeklinde bir yaklaşım daha yapıcıdır.</a:t>
            </a:r>
          </a:p>
        </p:txBody>
      </p:sp>
    </p:spTree>
    <p:extLst>
      <p:ext uri="{BB962C8B-B14F-4D97-AF65-F5344CB8AC3E}">
        <p14:creationId xmlns:p14="http://schemas.microsoft.com/office/powerpoint/2010/main" val="2757745431"/>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7664" y="980728"/>
            <a:ext cx="7236320" cy="4114800"/>
          </a:xfrm>
        </p:spPr>
        <p:txBody>
          <a:bodyPr/>
          <a:lstStyle/>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Ergenlerin </a:t>
            </a:r>
            <a:r>
              <a:rPr lang="tr-TR" dirty="0">
                <a:solidFill>
                  <a:schemeClr val="tx2"/>
                </a:solidFill>
                <a:latin typeface="Times New Roman" pitchFamily="18" charset="0"/>
                <a:cs typeface="Times New Roman" pitchFamily="18" charset="0"/>
              </a:rPr>
              <a:t>değişen vücut yapılarıyla alay etmek, dalga </a:t>
            </a:r>
            <a:r>
              <a:rPr lang="tr-TR" dirty="0" smtClean="0">
                <a:solidFill>
                  <a:schemeClr val="tx2"/>
                </a:solidFill>
                <a:latin typeface="Times New Roman" pitchFamily="18" charset="0"/>
                <a:cs typeface="Times New Roman" pitchFamily="18" charset="0"/>
              </a:rPr>
              <a:t>geçmek, onlara </a:t>
            </a:r>
            <a:r>
              <a:rPr lang="tr-TR" dirty="0">
                <a:solidFill>
                  <a:schemeClr val="tx2"/>
                </a:solidFill>
                <a:latin typeface="Times New Roman" pitchFamily="18" charset="0"/>
                <a:cs typeface="Times New Roman" pitchFamily="18" charset="0"/>
              </a:rPr>
              <a:t>lakap takmak ergenin beden imgesinde sorunlara neden  olabilmektedir. Zaten bedeninden memnun olmayan ergen, lakap takan , kendisine olumsuz söylemlerde bulunan kişilere karşı kötü duygular besleyecektir. Aileler ergenleri akranlarıyla kıyaslamamalı, kötü/başarısız olduğu konuları </a:t>
            </a:r>
            <a:r>
              <a:rPr lang="tr-TR" dirty="0" err="1">
                <a:solidFill>
                  <a:schemeClr val="tx2"/>
                </a:solidFill>
                <a:latin typeface="Times New Roman" pitchFamily="18" charset="0"/>
                <a:cs typeface="Times New Roman" pitchFamily="18" charset="0"/>
              </a:rPr>
              <a:t>günyüzüne</a:t>
            </a:r>
            <a:r>
              <a:rPr lang="tr-TR" dirty="0">
                <a:solidFill>
                  <a:schemeClr val="tx2"/>
                </a:solidFill>
                <a:latin typeface="Times New Roman" pitchFamily="18" charset="0"/>
                <a:cs typeface="Times New Roman" pitchFamily="18" charset="0"/>
              </a:rPr>
              <a:t> çıkarıp yüzüne sürekli vurmak yerine ona gelişimini destekleyecek alanlarda yardımcı olmalıdır.</a:t>
            </a:r>
          </a:p>
        </p:txBody>
      </p:sp>
    </p:spTree>
    <p:extLst>
      <p:ext uri="{BB962C8B-B14F-4D97-AF65-F5344CB8AC3E}">
        <p14:creationId xmlns:p14="http://schemas.microsoft.com/office/powerpoint/2010/main" val="3589862467"/>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1340768"/>
            <a:ext cx="7029450" cy="4114800"/>
          </a:xfrm>
        </p:spPr>
        <p:txBody>
          <a:bodyPr/>
          <a:lstStyle/>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Ergenin </a:t>
            </a:r>
            <a:r>
              <a:rPr lang="tr-TR" dirty="0">
                <a:solidFill>
                  <a:schemeClr val="tx2"/>
                </a:solidFill>
                <a:latin typeface="Times New Roman" pitchFamily="18" charset="0"/>
                <a:cs typeface="Times New Roman" pitchFamily="18" charset="0"/>
              </a:rPr>
              <a:t>cinsel anlamda gelişimi konusunda karşı cinse toplumca atfedilen davranışların  ergende bulunması durumunda sert bir tepkide bulunulmamalıdır. ‘Erkekler ağlamaz!’ ya da ‘Ne o öyle kız gibi!’ türünde ifadeler ergenin rahatsız </a:t>
            </a:r>
            <a:r>
              <a:rPr lang="tr-TR" dirty="0" smtClean="0">
                <a:solidFill>
                  <a:schemeClr val="tx2"/>
                </a:solidFill>
                <a:latin typeface="Times New Roman" pitchFamily="18" charset="0"/>
                <a:cs typeface="Times New Roman" pitchFamily="18" charset="0"/>
              </a:rPr>
              <a:t>hissetmesine, duygularını </a:t>
            </a:r>
            <a:r>
              <a:rPr lang="tr-TR" dirty="0">
                <a:solidFill>
                  <a:schemeClr val="tx2"/>
                </a:solidFill>
                <a:latin typeface="Times New Roman" pitchFamily="18" charset="0"/>
                <a:cs typeface="Times New Roman" pitchFamily="18" charset="0"/>
              </a:rPr>
              <a:t>içinden geldiği gibi ifade edememesine neden olmaktadır.</a:t>
            </a: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210230735"/>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1196752"/>
            <a:ext cx="7029450" cy="4114800"/>
          </a:xfrm>
        </p:spPr>
        <p:txBody>
          <a:bodyPr/>
          <a:lstStyle/>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Yeme </a:t>
            </a:r>
            <a:r>
              <a:rPr lang="tr-TR" dirty="0">
                <a:solidFill>
                  <a:schemeClr val="tx2"/>
                </a:solidFill>
                <a:latin typeface="Times New Roman" pitchFamily="18" charset="0"/>
                <a:cs typeface="Times New Roman" pitchFamily="18" charset="0"/>
              </a:rPr>
              <a:t>alışkanlıklarında değişiklikler olduğu zaman aileler bir uzmandan yardım almalıdır. Özellikle kızlar ,beden imgesini beğenmemekte ve  bu konuda büyük problemler yaşamaktadırlar. </a:t>
            </a:r>
            <a:r>
              <a:rPr lang="tr-TR" dirty="0" err="1">
                <a:solidFill>
                  <a:schemeClr val="tx2"/>
                </a:solidFill>
                <a:latin typeface="Times New Roman" pitchFamily="18" charset="0"/>
                <a:cs typeface="Times New Roman" pitchFamily="18" charset="0"/>
              </a:rPr>
              <a:t>Anoreksiya</a:t>
            </a:r>
            <a:r>
              <a:rPr lang="tr-TR" dirty="0">
                <a:solidFill>
                  <a:schemeClr val="tx2"/>
                </a:solidFill>
                <a:latin typeface="Times New Roman" pitchFamily="18" charset="0"/>
                <a:cs typeface="Times New Roman" pitchFamily="18" charset="0"/>
              </a:rPr>
              <a:t> </a:t>
            </a:r>
            <a:r>
              <a:rPr lang="tr-TR" dirty="0" err="1">
                <a:solidFill>
                  <a:schemeClr val="tx2"/>
                </a:solidFill>
                <a:latin typeface="Times New Roman" pitchFamily="18" charset="0"/>
                <a:cs typeface="Times New Roman" pitchFamily="18" charset="0"/>
              </a:rPr>
              <a:t>nervoza</a:t>
            </a:r>
            <a:r>
              <a:rPr lang="tr-TR" dirty="0">
                <a:solidFill>
                  <a:schemeClr val="tx2"/>
                </a:solidFill>
                <a:latin typeface="Times New Roman" pitchFamily="18" charset="0"/>
                <a:cs typeface="Times New Roman" pitchFamily="18" charset="0"/>
              </a:rPr>
              <a:t> ve </a:t>
            </a:r>
            <a:r>
              <a:rPr lang="tr-TR" dirty="0" err="1">
                <a:solidFill>
                  <a:schemeClr val="tx2"/>
                </a:solidFill>
                <a:latin typeface="Times New Roman" pitchFamily="18" charset="0"/>
                <a:cs typeface="Times New Roman" pitchFamily="18" charset="0"/>
              </a:rPr>
              <a:t>bulimiya</a:t>
            </a:r>
            <a:r>
              <a:rPr lang="tr-TR" dirty="0">
                <a:solidFill>
                  <a:schemeClr val="tx2"/>
                </a:solidFill>
                <a:latin typeface="Times New Roman" pitchFamily="18" charset="0"/>
                <a:cs typeface="Times New Roman" pitchFamily="18" charset="0"/>
              </a:rPr>
              <a:t> </a:t>
            </a:r>
            <a:r>
              <a:rPr lang="tr-TR" dirty="0" err="1">
                <a:solidFill>
                  <a:schemeClr val="tx2"/>
                </a:solidFill>
                <a:latin typeface="Times New Roman" pitchFamily="18" charset="0"/>
                <a:cs typeface="Times New Roman" pitchFamily="18" charset="0"/>
              </a:rPr>
              <a:t>nervoza</a:t>
            </a:r>
            <a:r>
              <a:rPr lang="tr-TR" dirty="0">
                <a:solidFill>
                  <a:schemeClr val="tx2"/>
                </a:solidFill>
                <a:latin typeface="Times New Roman" pitchFamily="18" charset="0"/>
                <a:cs typeface="Times New Roman" pitchFamily="18" charset="0"/>
              </a:rPr>
              <a:t> gibi hastalıkların önüne geçmek için aileler ergenler yeme alışkanlıklarına dikkat etmelidirler.</a:t>
            </a: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728251396"/>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7632848" cy="2232248"/>
          </a:xfrm>
        </p:spPr>
        <p:txBody>
          <a:bodyPr/>
          <a:lstStyle/>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Zararlı </a:t>
            </a:r>
            <a:r>
              <a:rPr lang="tr-TR" dirty="0">
                <a:solidFill>
                  <a:schemeClr val="tx2"/>
                </a:solidFill>
                <a:latin typeface="Times New Roman" pitchFamily="18" charset="0"/>
                <a:cs typeface="Times New Roman" pitchFamily="18" charset="0"/>
              </a:rPr>
              <a:t>maddelerin (</a:t>
            </a:r>
            <a:r>
              <a:rPr lang="tr-TR" dirty="0" smtClean="0">
                <a:solidFill>
                  <a:schemeClr val="tx2"/>
                </a:solidFill>
                <a:latin typeface="Times New Roman" pitchFamily="18" charset="0"/>
                <a:cs typeface="Times New Roman" pitchFamily="18" charset="0"/>
              </a:rPr>
              <a:t>sigara-alkol-uyuşturucu…</a:t>
            </a:r>
            <a:r>
              <a:rPr lang="tr-TR" dirty="0" err="1" smtClean="0">
                <a:solidFill>
                  <a:schemeClr val="tx2"/>
                </a:solidFill>
                <a:latin typeface="Times New Roman" pitchFamily="18" charset="0"/>
                <a:cs typeface="Times New Roman" pitchFamily="18" charset="0"/>
              </a:rPr>
              <a:t>vb</a:t>
            </a:r>
            <a:r>
              <a:rPr lang="tr-TR" dirty="0" smtClean="0">
                <a:solidFill>
                  <a:schemeClr val="tx2"/>
                </a:solidFill>
                <a:latin typeface="Times New Roman" pitchFamily="18" charset="0"/>
                <a:cs typeface="Times New Roman" pitchFamily="18" charset="0"/>
              </a:rPr>
              <a:t>)kullanımı ve </a:t>
            </a:r>
            <a:r>
              <a:rPr lang="tr-TR" dirty="0">
                <a:solidFill>
                  <a:schemeClr val="tx2"/>
                </a:solidFill>
                <a:latin typeface="Times New Roman" pitchFamily="18" charset="0"/>
                <a:cs typeface="Times New Roman" pitchFamily="18" charset="0"/>
              </a:rPr>
              <a:t>bağımlılığının başlamış olması durumunda aileler çeşitli sağlık kuruluşlarından ve bu alanda uzmanlardan psikolojik destek almalıdırlar.</a:t>
            </a:r>
          </a:p>
          <a:p>
            <a:pPr>
              <a:lnSpc>
                <a:spcPct val="150000"/>
              </a:lnSpc>
            </a:pPr>
            <a:endParaRPr lang="tr-TR" dirty="0">
              <a:solidFill>
                <a:schemeClr val="tx2"/>
              </a:solidFill>
              <a:latin typeface="Times New Roman" pitchFamily="18" charset="0"/>
              <a:cs typeface="Times New Roman" pitchFamily="18" charset="0"/>
            </a:endParaRPr>
          </a:p>
        </p:txBody>
      </p:sp>
      <p:sp>
        <p:nvSpPr>
          <p:cNvPr id="4" name="Dikdörtgen 3"/>
          <p:cNvSpPr/>
          <p:nvPr/>
        </p:nvSpPr>
        <p:spPr>
          <a:xfrm>
            <a:off x="2987824" y="3284984"/>
            <a:ext cx="5760640" cy="1985159"/>
          </a:xfrm>
          <a:prstGeom prst="rect">
            <a:avLst/>
          </a:prstGeom>
        </p:spPr>
        <p:txBody>
          <a:bodyPr wrap="square">
            <a:spAutoFit/>
          </a:bodyPr>
          <a:lstStyle/>
          <a:p>
            <a:pPr marL="274320" lvl="0" indent="-228600">
              <a:lnSpc>
                <a:spcPct val="150000"/>
              </a:lnSpc>
              <a:spcBef>
                <a:spcPts val="1800"/>
              </a:spcBef>
              <a:buSzPct val="80000"/>
              <a:buFont typeface="Wingdings" pitchFamily="2" charset="2"/>
              <a:buChar char="Ø"/>
            </a:pPr>
            <a:r>
              <a:rPr lang="tr-TR" sz="2000" dirty="0">
                <a:solidFill>
                  <a:srgbClr val="000000"/>
                </a:solidFill>
                <a:latin typeface="Times New Roman" pitchFamily="18" charset="0"/>
                <a:cs typeface="Times New Roman" pitchFamily="18" charset="0"/>
              </a:rPr>
              <a:t> Okul başarısında dikkat çekici bir düşme olduğunda nedenlerinin öğrenilmesi için veliler okulla iletişim halinde olmalıdırlar.</a:t>
            </a:r>
          </a:p>
          <a:p>
            <a:pPr marL="274320" lvl="0" indent="-228600">
              <a:lnSpc>
                <a:spcPct val="90000"/>
              </a:lnSpc>
              <a:spcBef>
                <a:spcPts val="1800"/>
              </a:spcBef>
              <a:buSzPct val="80000"/>
              <a:buFont typeface="Wingdings" panose="05000000000000000000" pitchFamily="2" charset="2"/>
              <a:buChar char="§"/>
            </a:pPr>
            <a:endParaRPr lang="tr-TR" sz="2000" dirty="0">
              <a:solidFill>
                <a:srgbClr val="595959"/>
              </a:solidFill>
            </a:endParaRPr>
          </a:p>
        </p:txBody>
      </p:sp>
    </p:spTree>
    <p:extLst>
      <p:ext uri="{BB962C8B-B14F-4D97-AF65-F5344CB8AC3E}">
        <p14:creationId xmlns:p14="http://schemas.microsoft.com/office/powerpoint/2010/main" val="97950396"/>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7029450" cy="4114800"/>
          </a:xfrm>
        </p:spPr>
        <p:txBody>
          <a:bodyPr/>
          <a:lstStyle/>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Ergenin </a:t>
            </a:r>
            <a:r>
              <a:rPr lang="tr-TR" dirty="0">
                <a:solidFill>
                  <a:schemeClr val="tx2"/>
                </a:solidFill>
                <a:latin typeface="Times New Roman" pitchFamily="18" charset="0"/>
                <a:cs typeface="Times New Roman" pitchFamily="18" charset="0"/>
              </a:rPr>
              <a:t>sorunlarla başa çıkma ve/veya problem- çatışma çözme konusunda başarılı olamaması durumunda ergeni destekleyici çalışmalar yapılmalıdır.</a:t>
            </a:r>
          </a:p>
          <a:p>
            <a:endParaRPr lang="tr-TR" dirty="0"/>
          </a:p>
        </p:txBody>
      </p:sp>
      <p:sp>
        <p:nvSpPr>
          <p:cNvPr id="4" name="Dikdörtgen 3"/>
          <p:cNvSpPr/>
          <p:nvPr/>
        </p:nvSpPr>
        <p:spPr>
          <a:xfrm>
            <a:off x="2555776" y="2348880"/>
            <a:ext cx="5886400" cy="2631490"/>
          </a:xfrm>
          <a:prstGeom prst="rect">
            <a:avLst/>
          </a:prstGeom>
        </p:spPr>
        <p:txBody>
          <a:bodyPr wrap="square">
            <a:spAutoFit/>
          </a:bodyPr>
          <a:lstStyle/>
          <a:p>
            <a:pPr marL="274320" lvl="0" indent="-228600">
              <a:lnSpc>
                <a:spcPct val="150000"/>
              </a:lnSpc>
              <a:spcBef>
                <a:spcPts val="1800"/>
              </a:spcBef>
              <a:buSzPct val="80000"/>
              <a:buFont typeface="Wingdings" pitchFamily="2" charset="2"/>
              <a:buChar char="Ø"/>
            </a:pPr>
            <a:r>
              <a:rPr lang="tr-TR" sz="2000" dirty="0">
                <a:solidFill>
                  <a:srgbClr val="000000"/>
                </a:solidFill>
                <a:latin typeface="Times New Roman" pitchFamily="18" charset="0"/>
                <a:cs typeface="Times New Roman" pitchFamily="18" charset="0"/>
              </a:rPr>
              <a:t>Ergenle fikir alışverişleri yapılmalı; ergen, aile konuları dışında tutulmamalıdır.</a:t>
            </a:r>
          </a:p>
          <a:p>
            <a:pPr marL="274320" lvl="0" indent="-228600">
              <a:lnSpc>
                <a:spcPct val="150000"/>
              </a:lnSpc>
              <a:spcBef>
                <a:spcPts val="1800"/>
              </a:spcBef>
              <a:buSzPct val="80000"/>
              <a:buFont typeface="Wingdings" pitchFamily="2" charset="2"/>
              <a:buChar char="Ø"/>
            </a:pPr>
            <a:r>
              <a:rPr lang="tr-TR" sz="2000" dirty="0">
                <a:solidFill>
                  <a:srgbClr val="000000"/>
                </a:solidFill>
                <a:latin typeface="Times New Roman" pitchFamily="18" charset="0"/>
                <a:cs typeface="Times New Roman" pitchFamily="18" charset="0"/>
              </a:rPr>
              <a:t>Nasihatler genellikle işe yaramaz, sadece ergenin o an ebeveyni dinlemesini sağlar, uzun vadede çözüm değildir.</a:t>
            </a:r>
            <a:endParaRPr lang="tr-TR"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24053947"/>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412776"/>
            <a:ext cx="7569994" cy="4114800"/>
          </a:xfrm>
        </p:spPr>
        <p:txBody>
          <a:bodyPr/>
          <a:lstStyle/>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Depresif </a:t>
            </a:r>
            <a:r>
              <a:rPr lang="tr-TR" dirty="0">
                <a:solidFill>
                  <a:schemeClr val="tx2"/>
                </a:solidFill>
                <a:latin typeface="Times New Roman" pitchFamily="18" charset="0"/>
                <a:cs typeface="Times New Roman" pitchFamily="18" charset="0"/>
              </a:rPr>
              <a:t>düşünceler, kendi kabuğuna çekilme, kendine ve çevresine karşı kırıcı ve yıkıcı davranışların artması, uyku düzeninin bozulması, okuldan-evden kaçma,  ölüm düşüncelerinin artması vb.  durumlarında dikkat edilmeli ve bilinçli çalışmalar yapılmalıdır. Tüm bu konularda ergene karşı anlayışlı ve süreci iyiye götürecek olumlu davranışlar sergilenmeli , mümkünse ergenin akranlarından da destek alınmalıdır.</a:t>
            </a:r>
          </a:p>
          <a:p>
            <a:endParaRPr lang="tr-TR" dirty="0"/>
          </a:p>
        </p:txBody>
      </p:sp>
    </p:spTree>
    <p:extLst>
      <p:ext uri="{BB962C8B-B14F-4D97-AF65-F5344CB8AC3E}">
        <p14:creationId xmlns:p14="http://schemas.microsoft.com/office/powerpoint/2010/main" val="3404245641"/>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836712"/>
            <a:ext cx="7488832" cy="4114800"/>
          </a:xfrm>
        </p:spPr>
        <p:txBody>
          <a:bodyPr>
            <a:noAutofit/>
          </a:bodyPr>
          <a:lstStyle/>
          <a:p>
            <a:pPr>
              <a:lnSpc>
                <a:spcPct val="150000"/>
              </a:lnSpc>
              <a:buFont typeface="Wingdings" pitchFamily="2" charset="2"/>
              <a:buChar char="Ø"/>
            </a:pPr>
            <a:r>
              <a:rPr lang="tr-TR" dirty="0">
                <a:solidFill>
                  <a:schemeClr val="tx2"/>
                </a:solidFill>
                <a:latin typeface="Times New Roman" pitchFamily="18" charset="0"/>
                <a:cs typeface="Times New Roman" pitchFamily="18" charset="0"/>
              </a:rPr>
              <a:t>Problemlerinizi “kapı aralığında” çözmeye kalkışmayın. Problemleri çözmek için yer ve zaman ayırın, Problemi doğru tanımlayın.</a:t>
            </a:r>
          </a:p>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Çocuklarınızın </a:t>
            </a:r>
            <a:r>
              <a:rPr lang="tr-TR" dirty="0">
                <a:solidFill>
                  <a:schemeClr val="tx2"/>
                </a:solidFill>
                <a:latin typeface="Times New Roman" pitchFamily="18" charset="0"/>
                <a:cs typeface="Times New Roman" pitchFamily="18" charset="0"/>
              </a:rPr>
              <a:t>kendi sorumluluklarını üzerinize almayın. Unutmayın sorumluluklarını ne kadar önce üstlenirse o derece de sorumlu bireyler yetiştirebilirsiniz.</a:t>
            </a:r>
          </a:p>
          <a:p>
            <a:pPr>
              <a:lnSpc>
                <a:spcPct val="150000"/>
              </a:lnSpc>
              <a:buFont typeface="Wingdings" pitchFamily="2" charset="2"/>
              <a:buChar char="Ø"/>
            </a:pPr>
            <a:r>
              <a:rPr lang="tr-TR" dirty="0">
                <a:solidFill>
                  <a:schemeClr val="tx2"/>
                </a:solidFill>
                <a:latin typeface="Times New Roman" pitchFamily="18" charset="0"/>
                <a:cs typeface="Times New Roman" pitchFamily="18" charset="0"/>
              </a:rPr>
              <a:t>Olumlu ve olumsuz duyguları ifade etmesine yüreklendirin. Çocukluktan ergenliğe geçişte “gençlerle iletişim kurmak” büyük önem kazanır.</a:t>
            </a:r>
          </a:p>
          <a:p>
            <a:pPr>
              <a:lnSpc>
                <a:spcPct val="150000"/>
              </a:lnSpc>
              <a:buFont typeface="Wingdings" pitchFamily="2" charset="2"/>
              <a:buChar char="Ø"/>
            </a:pP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96575739"/>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16444" y="2348880"/>
            <a:ext cx="7029450" cy="4114800"/>
          </a:xfrm>
        </p:spPr>
        <p:txBody>
          <a:bodyPr/>
          <a:lstStyle/>
          <a:p>
            <a:pPr>
              <a:lnSpc>
                <a:spcPct val="150000"/>
              </a:lnSpc>
              <a:buFont typeface="Wingdings" pitchFamily="2" charset="2"/>
              <a:buChar char="Ø"/>
            </a:pPr>
            <a:r>
              <a:rPr lang="tr-TR" dirty="0" smtClean="0">
                <a:solidFill>
                  <a:schemeClr val="tx2"/>
                </a:solidFill>
                <a:latin typeface="Times New Roman" pitchFamily="18" charset="0"/>
                <a:cs typeface="Times New Roman" pitchFamily="18" charset="0"/>
              </a:rPr>
              <a:t> «Bizim zamanımızda» diye </a:t>
            </a:r>
            <a:r>
              <a:rPr lang="tr-TR" dirty="0">
                <a:solidFill>
                  <a:schemeClr val="tx2"/>
                </a:solidFill>
                <a:latin typeface="Times New Roman" pitchFamily="18" charset="0"/>
                <a:cs typeface="Times New Roman" pitchFamily="18" charset="0"/>
              </a:rPr>
              <a:t>başlayan sözlerden kaçının. Ama soru sorunca, ya da bir şey danıştığında, mutlaka bir açıklama yapın. Çünkü çocuklar gibi ergenler de en çok kendi sorularının yanıtını merak ederler ve unutmazlar. </a:t>
            </a:r>
          </a:p>
          <a:p>
            <a:pPr>
              <a:lnSpc>
                <a:spcPct val="150000"/>
              </a:lnSpc>
            </a:pPr>
            <a:endParaRPr lang="tr-TR" dirty="0">
              <a:solidFill>
                <a:schemeClr val="tx2"/>
              </a:solidFill>
              <a:latin typeface="Times New Roman" pitchFamily="18" charset="0"/>
              <a:cs typeface="Times New Roman" pitchFamily="18" charset="0"/>
            </a:endParaRPr>
          </a:p>
        </p:txBody>
      </p:sp>
      <p:sp>
        <p:nvSpPr>
          <p:cNvPr id="4" name="Metin kutusu 3"/>
          <p:cNvSpPr txBox="1"/>
          <p:nvPr/>
        </p:nvSpPr>
        <p:spPr>
          <a:xfrm>
            <a:off x="539552" y="1628800"/>
            <a:ext cx="3304366" cy="523220"/>
          </a:xfrm>
          <a:prstGeom prst="rect">
            <a:avLst/>
          </a:prstGeom>
          <a:noFill/>
        </p:spPr>
        <p:txBody>
          <a:bodyPr wrap="none" rtlCol="0">
            <a:spAutoFit/>
          </a:bodyPr>
          <a:lstStyle/>
          <a:p>
            <a:r>
              <a:rPr lang="tr-TR" sz="28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Ve En Önemlisi…….</a:t>
            </a:r>
            <a:endParaRPr lang="tr-TR" sz="28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18465908"/>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7029450" cy="1200416"/>
          </a:xfrm>
        </p:spPr>
        <p:txBody>
          <a:bodyPr/>
          <a:lstStyle/>
          <a:p>
            <a:r>
              <a:rPr lang="tr-TR" b="1" i="1" dirty="0">
                <a:solidFill>
                  <a:schemeClr val="tx2"/>
                </a:solidFill>
                <a:effectLst>
                  <a:outerShdw blurRad="38100" dist="38100" dir="2700000" algn="tl">
                    <a:srgbClr val="000000">
                      <a:alpha val="43137"/>
                    </a:srgbClr>
                  </a:outerShdw>
                </a:effectLst>
              </a:rPr>
              <a:t>Ergenlik Döneminin Evreleri </a:t>
            </a:r>
          </a:p>
        </p:txBody>
      </p:sp>
      <p:sp>
        <p:nvSpPr>
          <p:cNvPr id="3" name="İçerik Yer Tutucusu 2"/>
          <p:cNvSpPr>
            <a:spLocks noGrp="1"/>
          </p:cNvSpPr>
          <p:nvPr>
            <p:ph idx="1"/>
          </p:nvPr>
        </p:nvSpPr>
        <p:spPr>
          <a:xfrm>
            <a:off x="1907704" y="2132856"/>
            <a:ext cx="7029450" cy="4114800"/>
          </a:xfrm>
        </p:spPr>
        <p:txBody>
          <a:bodyPr/>
          <a:lstStyle/>
          <a:p>
            <a:pPr>
              <a:buFont typeface="Wingdings" pitchFamily="2" charset="2"/>
              <a:buChar char="Ø"/>
            </a:pPr>
            <a:r>
              <a:rPr lang="tr-TR" sz="2200" dirty="0">
                <a:solidFill>
                  <a:schemeClr val="tx2"/>
                </a:solidFill>
                <a:latin typeface="Times New Roman" pitchFamily="18" charset="0"/>
                <a:cs typeface="Times New Roman" pitchFamily="18" charset="0"/>
              </a:rPr>
              <a:t>Ergenliğin başlangıcından sonlanışına kadar gerçekleşecek tüm değişiklikler ve yaşanacak uyum sürecinde ortaya çıkacak duygusal tepkiler evrenseldir. </a:t>
            </a:r>
          </a:p>
          <a:p>
            <a:pPr>
              <a:buFont typeface="Wingdings" pitchFamily="2" charset="2"/>
              <a:buChar char="Ø"/>
            </a:pPr>
            <a:r>
              <a:rPr lang="tr-TR" sz="2200" dirty="0">
                <a:solidFill>
                  <a:schemeClr val="tx2"/>
                </a:solidFill>
                <a:latin typeface="Times New Roman" pitchFamily="18" charset="0"/>
                <a:cs typeface="Times New Roman" pitchFamily="18" charset="0"/>
              </a:rPr>
              <a:t>Ancak her bireyde bu sürecin ne zaman başlayacağı, ne zaman sona ereceği, nasıl uyum problemleri ile karşılaşılacağı, bunlarla nasıl başa çıkılacağı, bu dönemden ne tür öğrenmelerle çıkılacağı kişiden kişiye değişebilir</a:t>
            </a:r>
            <a:r>
              <a:rPr lang="tr-TR" sz="2200" dirty="0">
                <a:solidFill>
                  <a:schemeClr val="tx2"/>
                </a:solidFill>
              </a:rPr>
              <a:t>. </a:t>
            </a:r>
          </a:p>
          <a:p>
            <a:endParaRPr lang="tr-TR" dirty="0"/>
          </a:p>
        </p:txBody>
      </p:sp>
    </p:spTree>
    <p:extLst>
      <p:ext uri="{BB962C8B-B14F-4D97-AF65-F5344CB8AC3E}">
        <p14:creationId xmlns:p14="http://schemas.microsoft.com/office/powerpoint/2010/main" val="1436709971"/>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979712" y="1556792"/>
            <a:ext cx="5112568" cy="258532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İlginiz ve dinlediğiniz için teşekkürler….</a:t>
            </a:r>
            <a:endPar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0204815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412776"/>
            <a:ext cx="7416824" cy="4114800"/>
          </a:xfrm>
        </p:spPr>
        <p:txBody>
          <a:bodyPr/>
          <a:lstStyle/>
          <a:p>
            <a:pPr algn="just">
              <a:buNone/>
            </a:pPr>
            <a:r>
              <a:rPr lang="tr-TR" b="1" u="sng" dirty="0">
                <a:solidFill>
                  <a:schemeClr val="tx2"/>
                </a:solidFill>
                <a:latin typeface="Times New Roman" pitchFamily="18" charset="0"/>
                <a:cs typeface="Times New Roman" pitchFamily="18" charset="0"/>
              </a:rPr>
              <a:t>Ergenlik dönemi kendi içinde üç farklı evreye ayrılır:</a:t>
            </a:r>
          </a:p>
          <a:p>
            <a:pPr algn="just">
              <a:buNone/>
            </a:pPr>
            <a:r>
              <a:rPr lang="tr-TR" b="1" dirty="0">
                <a:solidFill>
                  <a:schemeClr val="tx2"/>
                </a:solidFill>
                <a:latin typeface="Times New Roman" pitchFamily="18" charset="0"/>
                <a:cs typeface="Times New Roman" pitchFamily="18" charset="0"/>
              </a:rPr>
              <a:t>1</a:t>
            </a:r>
            <a:r>
              <a:rPr lang="tr-TR" dirty="0">
                <a:solidFill>
                  <a:schemeClr val="tx2"/>
                </a:solidFill>
                <a:latin typeface="Times New Roman" pitchFamily="18" charset="0"/>
                <a:cs typeface="Times New Roman" pitchFamily="18" charset="0"/>
              </a:rPr>
              <a:t>.</a:t>
            </a:r>
            <a:r>
              <a:rPr lang="tr-TR"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Buluğ (erinlik-</a:t>
            </a:r>
            <a:r>
              <a:rPr lang="tr-TR"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püberte</a:t>
            </a:r>
            <a:r>
              <a:rPr lang="tr-TR"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tr-TR" dirty="0">
                <a:solidFill>
                  <a:schemeClr val="tx2"/>
                </a:solidFill>
                <a:latin typeface="Times New Roman" pitchFamily="18" charset="0"/>
                <a:cs typeface="Times New Roman" pitchFamily="18" charset="0"/>
              </a:rPr>
              <a:t>Kızlarda ortalama 11–13, erkelerde 13–15’li yaşlar arasındaki dönem.</a:t>
            </a:r>
          </a:p>
          <a:p>
            <a:pPr algn="just">
              <a:buNone/>
            </a:pPr>
            <a:r>
              <a:rPr lang="tr-TR" b="1" dirty="0">
                <a:solidFill>
                  <a:schemeClr val="tx2"/>
                </a:solidFill>
                <a:latin typeface="Times New Roman" pitchFamily="18" charset="0"/>
                <a:cs typeface="Times New Roman" pitchFamily="18" charset="0"/>
              </a:rPr>
              <a:t>2</a:t>
            </a:r>
            <a:r>
              <a:rPr lang="tr-TR" dirty="0">
                <a:solidFill>
                  <a:schemeClr val="tx2"/>
                </a:solidFill>
                <a:latin typeface="Times New Roman" pitchFamily="18" charset="0"/>
                <a:cs typeface="Times New Roman" pitchFamily="18" charset="0"/>
              </a:rPr>
              <a:t>.</a:t>
            </a:r>
            <a:r>
              <a:rPr lang="tr-TR"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Orta dönem</a:t>
            </a:r>
            <a:r>
              <a:rPr lang="tr-TR" dirty="0">
                <a:solidFill>
                  <a:schemeClr val="tx2"/>
                </a:solidFill>
                <a:latin typeface="Times New Roman" pitchFamily="18" charset="0"/>
                <a:cs typeface="Times New Roman" pitchFamily="18" charset="0"/>
              </a:rPr>
              <a:t>: Ortalama 13–15 yaşlarından 17 yaş civarına kadar olan dönem.</a:t>
            </a:r>
          </a:p>
          <a:p>
            <a:pPr algn="just">
              <a:buNone/>
            </a:pPr>
            <a:r>
              <a:rPr lang="tr-TR" b="1" dirty="0">
                <a:solidFill>
                  <a:schemeClr val="tx2"/>
                </a:solidFill>
                <a:latin typeface="Times New Roman" pitchFamily="18" charset="0"/>
                <a:cs typeface="Times New Roman" pitchFamily="18" charset="0"/>
              </a:rPr>
              <a:t>3</a:t>
            </a:r>
            <a:r>
              <a:rPr lang="tr-TR" dirty="0">
                <a:solidFill>
                  <a:schemeClr val="tx2"/>
                </a:solidFill>
                <a:latin typeface="Times New Roman" pitchFamily="18" charset="0"/>
                <a:cs typeface="Times New Roman" pitchFamily="18" charset="0"/>
              </a:rPr>
              <a:t>.</a:t>
            </a:r>
            <a:r>
              <a:rPr lang="tr-TR"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Son dönem</a:t>
            </a:r>
            <a:r>
              <a:rPr lang="tr-TR" dirty="0">
                <a:solidFill>
                  <a:schemeClr val="tx2"/>
                </a:solidFill>
                <a:latin typeface="Times New Roman" pitchFamily="18" charset="0"/>
                <a:cs typeface="Times New Roman" pitchFamily="18" charset="0"/>
              </a:rPr>
              <a:t>: Ortalama 18'den 20'li yaşların başlarına kadar olan dönem.</a:t>
            </a:r>
          </a:p>
          <a:p>
            <a:endParaRPr lang="tr-TR" dirty="0"/>
          </a:p>
        </p:txBody>
      </p:sp>
    </p:spTree>
    <p:extLst>
      <p:ext uri="{BB962C8B-B14F-4D97-AF65-F5344CB8AC3E}">
        <p14:creationId xmlns:p14="http://schemas.microsoft.com/office/powerpoint/2010/main" val="365351959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24744"/>
            <a:ext cx="8290074" cy="4114800"/>
          </a:xfrm>
        </p:spPr>
        <p:txBody>
          <a:bodyPr/>
          <a:lstStyle/>
          <a:p>
            <a:r>
              <a:rPr lang="tr-TR" sz="24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1.Buluğ (erinlik-</a:t>
            </a:r>
            <a:r>
              <a:rPr lang="tr-TR" sz="2400" b="1" i="1" u="sng"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püberte</a:t>
            </a:r>
            <a:r>
              <a:rPr lang="tr-TR" sz="24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r>
              <a:rPr lang="tr-TR" dirty="0">
                <a:solidFill>
                  <a:schemeClr val="tx2"/>
                </a:solidFill>
                <a:latin typeface="Times New Roman" pitchFamily="18" charset="0"/>
                <a:cs typeface="Times New Roman" pitchFamily="18" charset="0"/>
              </a:rPr>
              <a:t>Buluğ dönemi fizyolojik değişikliklerin en yoğun olduğu dönemdir. Kızlar erkeklere göre ortalama iki yıl kadar önce bu döneme girerler. Boy hızlı bir biçimde uzar. Cinsiyet özellikleri belirginleşir. Üreme organlarının yapısında değişme ve olgunlaşma gerçekleşir.</a:t>
            </a:r>
            <a:r>
              <a:rPr lang="tr-TR" sz="1800" dirty="0">
                <a:solidFill>
                  <a:schemeClr val="tx2"/>
                </a:solidFill>
                <a:latin typeface="Times New Roman" pitchFamily="18" charset="0"/>
                <a:cs typeface="Times New Roman" pitchFamily="18" charset="0"/>
              </a:rPr>
              <a:t> </a:t>
            </a:r>
          </a:p>
          <a:p>
            <a:r>
              <a:rPr lang="tr-TR" dirty="0">
                <a:solidFill>
                  <a:schemeClr val="tx2"/>
                </a:solidFill>
                <a:latin typeface="Times New Roman" pitchFamily="18" charset="0"/>
                <a:cs typeface="Times New Roman" pitchFamily="18" charset="0"/>
              </a:rPr>
              <a:t>Bu fizyolojik değişiklikler sırasında ergenin ilgisi kendi bedenine yönelmiş durumdadır. Bedenine ve o güne kadar taşıdığı kişisel rolüne karşı yabancılaşma hisseder. Bu süreçte nedensiz öfke patlamaları, durup dururken ağlamalar, sinirlilik halleri sık görülen durumlardır. </a:t>
            </a:r>
          </a:p>
          <a:p>
            <a:endParaRPr lang="tr-TR" dirty="0"/>
          </a:p>
        </p:txBody>
      </p:sp>
    </p:spTree>
    <p:extLst>
      <p:ext uri="{BB962C8B-B14F-4D97-AF65-F5344CB8AC3E}">
        <p14:creationId xmlns:p14="http://schemas.microsoft.com/office/powerpoint/2010/main" val="1646247383"/>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92696"/>
            <a:ext cx="8434090" cy="4176464"/>
          </a:xfrm>
        </p:spPr>
        <p:txBody>
          <a:bodyPr>
            <a:normAutofit fontScale="92500"/>
          </a:bodyPr>
          <a:lstStyle/>
          <a:p>
            <a:r>
              <a:rPr lang="tr-TR" sz="26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2.Orta </a:t>
            </a:r>
            <a:r>
              <a:rPr lang="tr-TR" sz="26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dönem</a:t>
            </a:r>
          </a:p>
          <a:p>
            <a:r>
              <a:rPr lang="tr-TR" sz="2200" dirty="0">
                <a:solidFill>
                  <a:schemeClr val="tx2"/>
                </a:solidFill>
                <a:latin typeface="Times New Roman" pitchFamily="18" charset="0"/>
                <a:cs typeface="Times New Roman" pitchFamily="18" charset="0"/>
              </a:rPr>
              <a:t>Ergenliğin orta döneminde bedence büyüme hız keserek devam etmektedir. Kişinin kendi bedenindeki değişikliklere uyumu artmış; dolayısıyla cinsiyet rollerinden kaynaklanan gerilimleri azalmaya başlamıştır. </a:t>
            </a:r>
          </a:p>
          <a:p>
            <a:r>
              <a:rPr lang="tr-TR" sz="2200" dirty="0">
                <a:solidFill>
                  <a:schemeClr val="tx2"/>
                </a:solidFill>
                <a:latin typeface="Times New Roman" pitchFamily="18" charset="0"/>
                <a:cs typeface="Times New Roman" pitchFamily="18" charset="0"/>
              </a:rPr>
              <a:t>Bu süreçte artık anne-babadan bağımsız olma çabaları görülmektedir. Ergen yeni kimliği ile toplumdaki yerini aramaya başlamış, arkadaş gruplarının önemi artmıştır. Özerklik ihtiyacı üst seviyededir. Arkadaşlık ve grupla özdeşleşme artmıştır.  </a:t>
            </a:r>
          </a:p>
          <a:p>
            <a:r>
              <a:rPr lang="tr-TR" sz="2200" dirty="0">
                <a:solidFill>
                  <a:schemeClr val="tx2"/>
                </a:solidFill>
                <a:latin typeface="Times New Roman" pitchFamily="18" charset="0"/>
                <a:cs typeface="Times New Roman" pitchFamily="18" charset="0"/>
              </a:rPr>
              <a:t>Aileden bağımsız olma çabaları çelişkili duyguları da beraberinde getirir. Hem aileden uzaklaşma ve kendi bireyselliğini ispatlama, hem de onların sevgi ve desteğine büyük ihtiyaç duyma gibi. Bu durum, yalnızlık ve güçsüzlük duygularına neden olabilir.</a:t>
            </a:r>
          </a:p>
          <a:p>
            <a:endParaRPr lang="tr-TR" dirty="0"/>
          </a:p>
        </p:txBody>
      </p:sp>
    </p:spTree>
    <p:extLst>
      <p:ext uri="{BB962C8B-B14F-4D97-AF65-F5344CB8AC3E}">
        <p14:creationId xmlns:p14="http://schemas.microsoft.com/office/powerpoint/2010/main" val="237791787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844824"/>
            <a:ext cx="7029450" cy="4114800"/>
          </a:xfrm>
        </p:spPr>
        <p:txBody>
          <a:bodyPr/>
          <a:lstStyle/>
          <a:p>
            <a:r>
              <a:rPr lang="tr-TR" sz="24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3.Son </a:t>
            </a:r>
            <a:r>
              <a:rPr lang="tr-TR" sz="24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dönem</a:t>
            </a:r>
          </a:p>
          <a:p>
            <a:r>
              <a:rPr lang="tr-TR" dirty="0">
                <a:solidFill>
                  <a:schemeClr val="tx2"/>
                </a:solidFill>
                <a:latin typeface="Times New Roman" pitchFamily="18" charset="0"/>
                <a:cs typeface="Times New Roman" pitchFamily="18" charset="0"/>
              </a:rPr>
              <a:t>Ergenliğin son dönemi, fiziksel gelişimin tamamlandığı, ilişkilerdeki çatışmaların ve karar vermedeki zorlukların azaldığı ve kişisel olgunluğun arttığı bir dönemdir. </a:t>
            </a:r>
          </a:p>
          <a:p>
            <a:endParaRPr lang="tr-TR" dirty="0"/>
          </a:p>
        </p:txBody>
      </p:sp>
    </p:spTree>
    <p:extLst>
      <p:ext uri="{BB962C8B-B14F-4D97-AF65-F5344CB8AC3E}">
        <p14:creationId xmlns:p14="http://schemas.microsoft.com/office/powerpoint/2010/main" val="272410147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21320"/>
            <a:ext cx="7029450" cy="624352"/>
          </a:xfrm>
        </p:spPr>
        <p:txBody>
          <a:bodyPr>
            <a:normAutofit/>
          </a:bodyPr>
          <a:lstStyle/>
          <a:p>
            <a:r>
              <a:rPr lang="tr-TR"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Ergenlikte Fiziksel Gelişim</a:t>
            </a:r>
          </a:p>
        </p:txBody>
      </p:sp>
      <p:sp>
        <p:nvSpPr>
          <p:cNvPr id="3" name="İçerik Yer Tutucusu 2"/>
          <p:cNvSpPr>
            <a:spLocks noGrp="1"/>
          </p:cNvSpPr>
          <p:nvPr>
            <p:ph idx="1"/>
          </p:nvPr>
        </p:nvSpPr>
        <p:spPr>
          <a:xfrm>
            <a:off x="424943" y="1628800"/>
            <a:ext cx="5902883" cy="4114800"/>
          </a:xfrm>
        </p:spPr>
        <p:txBody>
          <a:bodyPr>
            <a:normAutofit/>
          </a:bodyPr>
          <a:lstStyle/>
          <a:p>
            <a:r>
              <a:rPr lang="tr-TR" dirty="0">
                <a:solidFill>
                  <a:schemeClr val="tx2"/>
                </a:solidFill>
                <a:latin typeface="Times New Roman" pitchFamily="18" charset="0"/>
                <a:cs typeface="Times New Roman" pitchFamily="18" charset="0"/>
              </a:rPr>
              <a:t>Ergenliğin başlangıcı kızlar ve erkeklerde belirli </a:t>
            </a:r>
            <a:r>
              <a:rPr lang="tr-TR" dirty="0" smtClean="0">
                <a:solidFill>
                  <a:schemeClr val="tx2"/>
                </a:solidFill>
                <a:latin typeface="Times New Roman" pitchFamily="18" charset="0"/>
                <a:cs typeface="Times New Roman" pitchFamily="18" charset="0"/>
              </a:rPr>
              <a:t>biyolojik değişmelerle </a:t>
            </a:r>
            <a:r>
              <a:rPr lang="tr-TR" dirty="0">
                <a:solidFill>
                  <a:schemeClr val="tx2"/>
                </a:solidFill>
                <a:latin typeface="Times New Roman" pitchFamily="18" charset="0"/>
                <a:cs typeface="Times New Roman" pitchFamily="18" charset="0"/>
              </a:rPr>
              <a:t>başlar. Bu devre ülkemizde kızlarda ortalama </a:t>
            </a:r>
            <a:r>
              <a:rPr lang="tr-TR" dirty="0" smtClean="0">
                <a:solidFill>
                  <a:schemeClr val="tx2"/>
                </a:solidFill>
                <a:latin typeface="Times New Roman" pitchFamily="18" charset="0"/>
                <a:cs typeface="Times New Roman" pitchFamily="18" charset="0"/>
              </a:rPr>
              <a:t>10–12</a:t>
            </a:r>
            <a:r>
              <a:rPr lang="tr-TR" dirty="0">
                <a:solidFill>
                  <a:schemeClr val="tx2"/>
                </a:solidFill>
                <a:latin typeface="Times New Roman" pitchFamily="18" charset="0"/>
                <a:cs typeface="Times New Roman" pitchFamily="18" charset="0"/>
              </a:rPr>
              <a:t>, erkeklerde 12–14 yaşlar arasını kapsamaktadır</a:t>
            </a:r>
            <a:r>
              <a:rPr lang="tr-TR" dirty="0" smtClean="0">
                <a:solidFill>
                  <a:schemeClr val="tx2"/>
                </a:solidFill>
                <a:latin typeface="Times New Roman" pitchFamily="18" charset="0"/>
                <a:cs typeface="Times New Roman" pitchFamily="18" charset="0"/>
              </a:rPr>
              <a:t>. Ergenlik </a:t>
            </a:r>
            <a:r>
              <a:rPr lang="tr-TR" dirty="0">
                <a:solidFill>
                  <a:schemeClr val="tx2"/>
                </a:solidFill>
                <a:latin typeface="Times New Roman" pitchFamily="18" charset="0"/>
                <a:cs typeface="Times New Roman" pitchFamily="18" charset="0"/>
              </a:rPr>
              <a:t>çağına girişten önceki yıllarda boy ve </a:t>
            </a:r>
            <a:r>
              <a:rPr lang="tr-TR" dirty="0" err="1" smtClean="0">
                <a:solidFill>
                  <a:schemeClr val="tx2"/>
                </a:solidFill>
                <a:latin typeface="Times New Roman" pitchFamily="18" charset="0"/>
                <a:cs typeface="Times New Roman" pitchFamily="18" charset="0"/>
              </a:rPr>
              <a:t>ağırlıkbakımından</a:t>
            </a:r>
            <a:r>
              <a:rPr lang="tr-TR" dirty="0" smtClean="0">
                <a:solidFill>
                  <a:schemeClr val="tx2"/>
                </a:solidFill>
                <a:latin typeface="Times New Roman" pitchFamily="18" charset="0"/>
                <a:cs typeface="Times New Roman" pitchFamily="18" charset="0"/>
              </a:rPr>
              <a:t> </a:t>
            </a:r>
            <a:r>
              <a:rPr lang="tr-TR" dirty="0">
                <a:solidFill>
                  <a:schemeClr val="tx2"/>
                </a:solidFill>
                <a:latin typeface="Times New Roman" pitchFamily="18" charset="0"/>
                <a:cs typeface="Times New Roman" pitchFamily="18" charset="0"/>
              </a:rPr>
              <a:t>bir yavaşlamadan sonra gelişmede giderek </a:t>
            </a:r>
            <a:r>
              <a:rPr lang="tr-TR" dirty="0" smtClean="0">
                <a:solidFill>
                  <a:schemeClr val="tx2"/>
                </a:solidFill>
                <a:latin typeface="Times New Roman" pitchFamily="18" charset="0"/>
                <a:cs typeface="Times New Roman" pitchFamily="18" charset="0"/>
              </a:rPr>
              <a:t>                 hızlanan </a:t>
            </a:r>
            <a:r>
              <a:rPr lang="tr-TR" dirty="0">
                <a:solidFill>
                  <a:schemeClr val="tx2"/>
                </a:solidFill>
                <a:latin typeface="Times New Roman" pitchFamily="18" charset="0"/>
                <a:cs typeface="Times New Roman" pitchFamily="18" charset="0"/>
              </a:rPr>
              <a:t>bir artış izlenir. </a:t>
            </a:r>
          </a:p>
          <a:p>
            <a:r>
              <a:rPr lang="tr-TR" dirty="0">
                <a:solidFill>
                  <a:schemeClr val="tx2"/>
                </a:solidFill>
                <a:latin typeface="Times New Roman" pitchFamily="18" charset="0"/>
                <a:cs typeface="Times New Roman" pitchFamily="18" charset="0"/>
              </a:rPr>
              <a:t>Ergenlik döneminin başlangıcının habercisi, boy uzamasıdır. Erkek çocuklar doğuşta kızlardan biraz daha boylu olup, bu üstünlüğü 10 yaşlarına kadar korurlar, fakat kızlar da bu yaşlarda onlara yetişir. </a:t>
            </a:r>
          </a:p>
          <a:p>
            <a:pPr marL="45720" indent="0">
              <a:buNone/>
            </a:pPr>
            <a:endParaRPr lang="tr-TR" dirty="0">
              <a:solidFill>
                <a:schemeClr val="tx2"/>
              </a:solidFill>
              <a:latin typeface="Times New Roman" pitchFamily="18" charset="0"/>
              <a:cs typeface="Times New Roman" pitchFamily="18" charset="0"/>
            </a:endParaRPr>
          </a:p>
          <a:p>
            <a:endParaRPr lang="tr-TR" dirty="0">
              <a:solidFill>
                <a:schemeClr val="tx2"/>
              </a:solidFill>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228" y="15310"/>
            <a:ext cx="3258773" cy="3125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41304"/>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Children Happy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3" id="{7909083B-3485-49E7-BBE7-EFD488C62F99}" vid="{B57F6697-5DA8-422E-86BF-20B69A74A1E0}"/>
    </a:ext>
  </a:extLst>
</a:theme>
</file>

<file path=ppt/theme/theme2.xml><?xml version="1.0" encoding="utf-8"?>
<a:theme xmlns:a="http://schemas.openxmlformats.org/drawingml/2006/main" name="1_Children Happy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3" id="{7909083B-3485-49E7-BBE7-EFD488C62F99}" vid="{B57F6697-5DA8-422E-86BF-20B69A74A1E0}"/>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2170</Words>
  <Application>Microsoft Office PowerPoint</Application>
  <PresentationFormat>Ekran Gösterisi (4:3)</PresentationFormat>
  <Paragraphs>145</Paragraphs>
  <Slides>40</Slides>
  <Notes>2</Notes>
  <HiddenSlides>0</HiddenSlides>
  <MMClips>0</MMClips>
  <ScaleCrop>false</ScaleCrop>
  <HeadingPairs>
    <vt:vector size="4" baseType="variant">
      <vt:variant>
        <vt:lpstr>Tema</vt:lpstr>
      </vt:variant>
      <vt:variant>
        <vt:i4>2</vt:i4>
      </vt:variant>
      <vt:variant>
        <vt:lpstr>Slayt Başlıkları</vt:lpstr>
      </vt:variant>
      <vt:variant>
        <vt:i4>40</vt:i4>
      </vt:variant>
    </vt:vector>
  </HeadingPairs>
  <TitlesOfParts>
    <vt:vector size="42" baseType="lpstr">
      <vt:lpstr>Children Happy 16x9</vt:lpstr>
      <vt:lpstr>1_Children Happy 16x9</vt:lpstr>
      <vt:lpstr>PowerPoint Sunusu</vt:lpstr>
      <vt:lpstr>PowerPoint Sunusu</vt:lpstr>
      <vt:lpstr>PowerPoint Sunusu</vt:lpstr>
      <vt:lpstr>Ergenlik Döneminin Evreleri </vt:lpstr>
      <vt:lpstr>PowerPoint Sunusu</vt:lpstr>
      <vt:lpstr>PowerPoint Sunusu</vt:lpstr>
      <vt:lpstr>PowerPoint Sunusu</vt:lpstr>
      <vt:lpstr>PowerPoint Sunusu</vt:lpstr>
      <vt:lpstr>Ergenlikte Fiziksel Gelişim</vt:lpstr>
      <vt:lpstr>PowerPoint Sunusu</vt:lpstr>
      <vt:lpstr>PowerPoint Sunusu</vt:lpstr>
      <vt:lpstr>Ergenlikte Bilişsel Gelişim</vt:lpstr>
      <vt:lpstr>Ergenlikte Duygusal Gelişim </vt:lpstr>
      <vt:lpstr>PowerPoint Sunusu</vt:lpstr>
      <vt:lpstr>Ergenlikte Sosyal Gelişim</vt:lpstr>
      <vt:lpstr>Ergen Ne Hisseder, Nasıl Davranmak İster?</vt:lpstr>
      <vt:lpstr> Ergenlik Döneminde Arkadaşlık İlişkileri:</vt:lpstr>
      <vt:lpstr> Ergenlik Döneminde Kız-Erkek İlişkileri:</vt:lpstr>
      <vt:lpstr>Ergenlik Döneminde Aile İlişkileri:</vt:lpstr>
      <vt:lpstr>PowerPoint Sunusu</vt:lpstr>
      <vt:lpstr>Ergenlik Döneminde Saldırganlık:</vt:lpstr>
      <vt:lpstr>Ergenlik Döneminde Sorumluluk</vt:lpstr>
      <vt:lpstr>PowerPoint Sunusu</vt:lpstr>
      <vt:lpstr>PowerPoint Sunusu</vt:lpstr>
      <vt:lpstr>Ergenlerin Şikayetleri</vt:lpstr>
      <vt:lpstr>Ailelerin Şikayetleri</vt:lpstr>
      <vt:lpstr>PowerPoint Sunusu</vt:lpstr>
      <vt:lpstr>Ailelere Öneriler: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DELL</cp:lastModifiedBy>
  <cp:revision>11</cp:revision>
  <dcterms:created xsi:type="dcterms:W3CDTF">2017-10-29T10:19:28Z</dcterms:created>
  <dcterms:modified xsi:type="dcterms:W3CDTF">2017-10-29T12:31:53Z</dcterms:modified>
</cp:coreProperties>
</file>